
<file path=[Content_Types].xml><?xml version="1.0" encoding="utf-8"?>
<Types xmlns="http://schemas.openxmlformats.org/package/2006/content-types">
  <Default Extension="xml" ContentType="application/xml"/>
  <Default Extension="jpeg" ContentType="image/jpeg"/>
  <Default Extension="gif" ContentType="image/gif"/>
  <Default Extension="png" ContentType="image/pn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28"/>
  </p:notesMasterIdLst>
  <p:sldIdLst>
    <p:sldId id="257" r:id="rId2"/>
    <p:sldId id="292" r:id="rId3"/>
    <p:sldId id="286" r:id="rId4"/>
    <p:sldId id="259" r:id="rId5"/>
    <p:sldId id="284" r:id="rId6"/>
    <p:sldId id="262" r:id="rId7"/>
    <p:sldId id="283" r:id="rId8"/>
    <p:sldId id="265" r:id="rId9"/>
    <p:sldId id="287" r:id="rId10"/>
    <p:sldId id="260" r:id="rId11"/>
    <p:sldId id="290" r:id="rId12"/>
    <p:sldId id="291" r:id="rId13"/>
    <p:sldId id="264" r:id="rId14"/>
    <p:sldId id="277" r:id="rId15"/>
    <p:sldId id="288" r:id="rId16"/>
    <p:sldId id="280" r:id="rId17"/>
    <p:sldId id="281" r:id="rId18"/>
    <p:sldId id="289" r:id="rId19"/>
    <p:sldId id="266" r:id="rId20"/>
    <p:sldId id="270" r:id="rId21"/>
    <p:sldId id="275" r:id="rId22"/>
    <p:sldId id="271" r:id="rId23"/>
    <p:sldId id="272" r:id="rId24"/>
    <p:sldId id="274" r:id="rId25"/>
    <p:sldId id="273" r:id="rId26"/>
    <p:sldId id="28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8810"/>
    <a:srgbClr val="247A0F"/>
    <a:srgbClr val="0F197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8559" autoAdjust="0"/>
  </p:normalViewPr>
  <p:slideViewPr>
    <p:cSldViewPr snapToGrid="0" snapToObjects="1">
      <p:cViewPr>
        <p:scale>
          <a:sx n="63" d="100"/>
          <a:sy n="63" d="100"/>
        </p:scale>
        <p:origin x="-1504"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1" Type="http://schemas.openxmlformats.org/officeDocument/2006/relationships/viewProps" Target="viewProps.xml"/><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notesMaster" Target="notesMasters/notesMaster1.xml"/><Relationship Id="rId26" Type="http://schemas.openxmlformats.org/officeDocument/2006/relationships/slide" Target="slides/slide25.xml"/><Relationship Id="rId30" Type="http://schemas.openxmlformats.org/officeDocument/2006/relationships/presProps" Target="presProps.xml"/><Relationship Id="rId11" Type="http://schemas.openxmlformats.org/officeDocument/2006/relationships/slide" Target="slides/slide10.xml"/><Relationship Id="rId29" Type="http://schemas.openxmlformats.org/officeDocument/2006/relationships/printerSettings" Target="printerSettings/printerSettings1.bin"/><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C433CB-8C8A-A142-B6BE-690DD520CA1E}" type="datetimeFigureOut">
              <a:rPr lang="en-US" smtClean="0"/>
              <a:t>5/3/12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4DFEBC-2827-3C41-8487-FA74657BA528}" type="slidenum">
              <a:rPr lang="en-US" smtClean="0"/>
              <a:t>‹#›</a:t>
            </a:fld>
            <a:endParaRPr lang="en-US"/>
          </a:p>
        </p:txBody>
      </p:sp>
    </p:spTree>
    <p:extLst>
      <p:ext uri="{BB962C8B-B14F-4D97-AF65-F5344CB8AC3E}">
        <p14:creationId xmlns:p14="http://schemas.microsoft.com/office/powerpoint/2010/main" val="42656074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Through the LSSS the Lesson Study Team is able to:</a:t>
            </a:r>
            <a:r>
              <a:rPr lang="en-US" sz="120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Export</a:t>
            </a:r>
            <a:r>
              <a:rPr lang="en-US" sz="1200" kern="1200" dirty="0" smtClean="0">
                <a:solidFill>
                  <a:schemeClr val="tx1"/>
                </a:solidFill>
                <a:effectLst/>
                <a:latin typeface="+mn-lt"/>
                <a:ea typeface="+mn-ea"/>
                <a:cs typeface="+mn-cs"/>
              </a:rPr>
              <a:t> a the toolkit out of their work in different formats;</a:t>
            </a:r>
            <a:r>
              <a:rPr lang="en-US" sz="120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Connect</a:t>
            </a:r>
            <a:r>
              <a:rPr lang="en-US" sz="1200" kern="1200" dirty="0" smtClean="0">
                <a:solidFill>
                  <a:schemeClr val="tx1"/>
                </a:solidFill>
                <a:effectLst/>
                <a:latin typeface="+mn-lt"/>
                <a:ea typeface="+mn-ea"/>
                <a:cs typeface="+mn-cs"/>
              </a:rPr>
              <a:t> to the CPALMS Lesson Planning Tool to build a Lesson;</a:t>
            </a:r>
            <a:r>
              <a:rPr lang="en-US" sz="120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Connect</a:t>
            </a:r>
            <a:r>
              <a:rPr lang="en-US" sz="1200" kern="1200" dirty="0" smtClean="0">
                <a:solidFill>
                  <a:schemeClr val="tx1"/>
                </a:solidFill>
                <a:effectLst/>
                <a:latin typeface="+mn-lt"/>
                <a:ea typeface="+mn-ea"/>
                <a:cs typeface="+mn-cs"/>
              </a:rPr>
              <a:t> to the Formative Assessment Task Builder to build a formative assessment task;</a:t>
            </a:r>
            <a:r>
              <a:rPr lang="en-US" sz="120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Select</a:t>
            </a:r>
            <a:r>
              <a:rPr lang="en-US" sz="1200" kern="1200" dirty="0" smtClean="0">
                <a:solidFill>
                  <a:schemeClr val="tx1"/>
                </a:solidFill>
                <a:effectLst/>
                <a:latin typeface="+mn-lt"/>
                <a:ea typeface="+mn-ea"/>
                <a:cs typeface="+mn-cs"/>
              </a:rPr>
              <a:t> lessons, formative assessment tasks, and other resources already on CPALMS;</a:t>
            </a:r>
            <a:r>
              <a:rPr lang="en-US" sz="120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Select</a:t>
            </a:r>
            <a:r>
              <a:rPr lang="en-US" sz="1200" kern="1200" dirty="0" smtClean="0">
                <a:solidFill>
                  <a:schemeClr val="tx1"/>
                </a:solidFill>
                <a:effectLst/>
                <a:latin typeface="+mn-lt"/>
                <a:ea typeface="+mn-ea"/>
                <a:cs typeface="+mn-cs"/>
              </a:rPr>
              <a:t> existing toolkits to start from;</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much more.</a:t>
            </a:r>
          </a:p>
          <a:p>
            <a:endParaRPr lang="en-US" dirty="0"/>
          </a:p>
        </p:txBody>
      </p:sp>
      <p:sp>
        <p:nvSpPr>
          <p:cNvPr id="4" name="Slide Number Placeholder 3"/>
          <p:cNvSpPr>
            <a:spLocks noGrp="1"/>
          </p:cNvSpPr>
          <p:nvPr>
            <p:ph type="sldNum" sz="quarter" idx="10"/>
          </p:nvPr>
        </p:nvSpPr>
        <p:spPr/>
        <p:txBody>
          <a:bodyPr/>
          <a:lstStyle/>
          <a:p>
            <a:fld id="{CA4DFEBC-2827-3C41-8487-FA74657BA528}" type="slidenum">
              <a:rPr lang="en-US" smtClean="0"/>
              <a:t>19</a:t>
            </a:fld>
            <a:endParaRPr lang="en-US"/>
          </a:p>
        </p:txBody>
      </p:sp>
    </p:spTree>
    <p:extLst>
      <p:ext uri="{BB962C8B-B14F-4D97-AF65-F5344CB8AC3E}">
        <p14:creationId xmlns:p14="http://schemas.microsoft.com/office/powerpoint/2010/main" val="1889825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screen shows how the LSSS App within </a:t>
            </a:r>
            <a:r>
              <a:rPr lang="en-US" sz="1200" kern="1200" dirty="0" err="1" smtClean="0">
                <a:solidFill>
                  <a:schemeClr val="tx1"/>
                </a:solidFill>
                <a:effectLst/>
                <a:latin typeface="+mn-lt"/>
                <a:ea typeface="+mn-ea"/>
                <a:cs typeface="+mn-cs"/>
              </a:rPr>
              <a:t>iCPALMS</a:t>
            </a:r>
            <a:r>
              <a:rPr lang="en-US" sz="1200" kern="1200" dirty="0" smtClean="0">
                <a:solidFill>
                  <a:schemeClr val="tx1"/>
                </a:solidFill>
                <a:effectLst/>
                <a:latin typeface="+mn-lt"/>
                <a:ea typeface="+mn-ea"/>
                <a:cs typeface="+mn-cs"/>
              </a:rPr>
              <a:t> will appear. A user can initiate a lesson study cycle, form a team, track progress, and archive complete cycles. In future versions, the user will be able to see notifications of new things related to them (e.g., a notification that your team member added/modified an item in the cycle).</a:t>
            </a:r>
          </a:p>
          <a:p>
            <a:endParaRPr lang="en-US" dirty="0"/>
          </a:p>
        </p:txBody>
      </p:sp>
      <p:sp>
        <p:nvSpPr>
          <p:cNvPr id="4" name="Slide Number Placeholder 3"/>
          <p:cNvSpPr>
            <a:spLocks noGrp="1"/>
          </p:cNvSpPr>
          <p:nvPr>
            <p:ph type="sldNum" sz="quarter" idx="10"/>
          </p:nvPr>
        </p:nvSpPr>
        <p:spPr/>
        <p:txBody>
          <a:bodyPr/>
          <a:lstStyle/>
          <a:p>
            <a:fld id="{CA4DFEBC-2827-3C41-8487-FA74657BA528}" type="slidenum">
              <a:rPr lang="en-US" smtClean="0"/>
              <a:t>20</a:t>
            </a:fld>
            <a:endParaRPr lang="en-US"/>
          </a:p>
        </p:txBody>
      </p:sp>
    </p:spTree>
    <p:extLst>
      <p:ext uri="{BB962C8B-B14F-4D97-AF65-F5344CB8AC3E}">
        <p14:creationId xmlns:p14="http://schemas.microsoft.com/office/powerpoint/2010/main" val="962037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By going through the LSSS, the Lesson Study team will be creating a toolkit. In other words, the product of going through this system is a toolkit. After the Lesson Study Team goes through a cycle of Lesson Study, they can choose to share the resulting lesson, formative assessment task, and other resources with other users in CPALMS. They can share these resources as part of the toolkit and/or individually as independent resources.</a:t>
            </a:r>
          </a:p>
          <a:p>
            <a:endParaRPr lang="en-US" dirty="0"/>
          </a:p>
        </p:txBody>
      </p:sp>
      <p:sp>
        <p:nvSpPr>
          <p:cNvPr id="4" name="Slide Number Placeholder 3"/>
          <p:cNvSpPr>
            <a:spLocks noGrp="1"/>
          </p:cNvSpPr>
          <p:nvPr>
            <p:ph type="sldNum" sz="quarter" idx="10"/>
          </p:nvPr>
        </p:nvSpPr>
        <p:spPr/>
        <p:txBody>
          <a:bodyPr/>
          <a:lstStyle/>
          <a:p>
            <a:fld id="{CA4DFEBC-2827-3C41-8487-FA74657BA528}" type="slidenum">
              <a:rPr lang="en-US" smtClean="0"/>
              <a:t>21</a:t>
            </a:fld>
            <a:endParaRPr lang="en-US"/>
          </a:p>
        </p:txBody>
      </p:sp>
    </p:spTree>
    <p:extLst>
      <p:ext uri="{BB962C8B-B14F-4D97-AF65-F5344CB8AC3E}">
        <p14:creationId xmlns:p14="http://schemas.microsoft.com/office/powerpoint/2010/main" val="4034583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Once the user opens a particular lesson study cycle on the previous screen, they will get to a dashboard that shows them the overall process, steps and their progress in each of them. This is a system that allows the lesson study team (also can include knowledgeable other) to learn about and communicate through the lesson study cycle. Team members can roll over the help icons to get descriptions of the steps or sub steps. Users are also able to visually determine if a step or sub step is complete. The system will protect users from editing the same section at the same time to avoid overwriting each other’s work. Clicking on a sub step will take the user to another screen specific for that section. </a:t>
            </a:r>
            <a:endParaRPr lang="en-US" dirty="0"/>
          </a:p>
        </p:txBody>
      </p:sp>
      <p:sp>
        <p:nvSpPr>
          <p:cNvPr id="4" name="Slide Number Placeholder 3"/>
          <p:cNvSpPr>
            <a:spLocks noGrp="1"/>
          </p:cNvSpPr>
          <p:nvPr>
            <p:ph type="sldNum" sz="quarter" idx="10"/>
          </p:nvPr>
        </p:nvSpPr>
        <p:spPr/>
        <p:txBody>
          <a:bodyPr/>
          <a:lstStyle/>
          <a:p>
            <a:fld id="{CA4DFEBC-2827-3C41-8487-FA74657BA528}" type="slidenum">
              <a:rPr lang="en-US" smtClean="0"/>
              <a:t>22</a:t>
            </a:fld>
            <a:endParaRPr lang="en-US"/>
          </a:p>
        </p:txBody>
      </p:sp>
    </p:spTree>
    <p:extLst>
      <p:ext uri="{BB962C8B-B14F-4D97-AF65-F5344CB8AC3E}">
        <p14:creationId xmlns:p14="http://schemas.microsoft.com/office/powerpoint/2010/main" val="671319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screen shows the group norms section. Users can see sample group norms that they can choose from. These sample norms are provided in the application and managed by the LSSS administrators. The Lesson Study team can create custom norms as well.</a:t>
            </a:r>
          </a:p>
          <a:p>
            <a:endParaRPr lang="en-US" dirty="0"/>
          </a:p>
        </p:txBody>
      </p:sp>
      <p:sp>
        <p:nvSpPr>
          <p:cNvPr id="4" name="Slide Number Placeholder 3"/>
          <p:cNvSpPr>
            <a:spLocks noGrp="1"/>
          </p:cNvSpPr>
          <p:nvPr>
            <p:ph type="sldNum" sz="quarter" idx="10"/>
          </p:nvPr>
        </p:nvSpPr>
        <p:spPr/>
        <p:txBody>
          <a:bodyPr/>
          <a:lstStyle/>
          <a:p>
            <a:fld id="{CA4DFEBC-2827-3C41-8487-FA74657BA528}" type="slidenum">
              <a:rPr lang="en-US" smtClean="0"/>
              <a:t>23</a:t>
            </a:fld>
            <a:endParaRPr lang="en-US"/>
          </a:p>
        </p:txBody>
      </p:sp>
    </p:spTree>
    <p:extLst>
      <p:ext uri="{BB962C8B-B14F-4D97-AF65-F5344CB8AC3E}">
        <p14:creationId xmlns:p14="http://schemas.microsoft.com/office/powerpoint/2010/main" val="1516419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screen shows the sub step where the Lesson Study Team can define their research theme.</a:t>
            </a:r>
          </a:p>
          <a:p>
            <a:endParaRPr lang="en-US" dirty="0"/>
          </a:p>
        </p:txBody>
      </p:sp>
      <p:sp>
        <p:nvSpPr>
          <p:cNvPr id="4" name="Slide Number Placeholder 3"/>
          <p:cNvSpPr>
            <a:spLocks noGrp="1"/>
          </p:cNvSpPr>
          <p:nvPr>
            <p:ph type="sldNum" sz="quarter" idx="10"/>
          </p:nvPr>
        </p:nvSpPr>
        <p:spPr/>
        <p:txBody>
          <a:bodyPr/>
          <a:lstStyle/>
          <a:p>
            <a:fld id="{CA4DFEBC-2827-3C41-8487-FA74657BA528}" type="slidenum">
              <a:rPr lang="en-US" smtClean="0"/>
              <a:t>24</a:t>
            </a:fld>
            <a:endParaRPr lang="en-US"/>
          </a:p>
        </p:txBody>
      </p:sp>
    </p:spTree>
    <p:extLst>
      <p:ext uri="{BB962C8B-B14F-4D97-AF65-F5344CB8AC3E}">
        <p14:creationId xmlns:p14="http://schemas.microsoft.com/office/powerpoint/2010/main" val="2219948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screen shows Step 3 and the sub steps within it. </a:t>
            </a:r>
          </a:p>
          <a:p>
            <a:endParaRPr lang="en-US" dirty="0"/>
          </a:p>
        </p:txBody>
      </p:sp>
      <p:sp>
        <p:nvSpPr>
          <p:cNvPr id="4" name="Slide Number Placeholder 3"/>
          <p:cNvSpPr>
            <a:spLocks noGrp="1"/>
          </p:cNvSpPr>
          <p:nvPr>
            <p:ph type="sldNum" sz="quarter" idx="10"/>
          </p:nvPr>
        </p:nvSpPr>
        <p:spPr/>
        <p:txBody>
          <a:bodyPr/>
          <a:lstStyle/>
          <a:p>
            <a:fld id="{CA4DFEBC-2827-3C41-8487-FA74657BA528}" type="slidenum">
              <a:rPr lang="en-US" smtClean="0"/>
              <a:t>25</a:t>
            </a:fld>
            <a:endParaRPr lang="en-US"/>
          </a:p>
        </p:txBody>
      </p:sp>
    </p:spTree>
    <p:extLst>
      <p:ext uri="{BB962C8B-B14F-4D97-AF65-F5344CB8AC3E}">
        <p14:creationId xmlns:p14="http://schemas.microsoft.com/office/powerpoint/2010/main" val="2596036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290233-0DD1-4A80-BB1E-9ADC3556DBB6}" type="datetimeFigureOut">
              <a:rPr lang="en-US" smtClean="0"/>
              <a:t>5/3/12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290233-0DD1-4A80-BB1E-9ADC3556DBB6}" type="datetimeFigureOut">
              <a:rPr lang="en-US" smtClean="0"/>
              <a:t>5/3/12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290233-0DD1-4A80-BB1E-9ADC3556DBB6}" type="datetimeFigureOut">
              <a:rPr lang="en-US" smtClean="0"/>
              <a:t>5/3/12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290233-0DD1-4A80-BB1E-9ADC3556DBB6}" type="datetimeFigureOut">
              <a:rPr lang="en-US" smtClean="0"/>
              <a:t>5/3/12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290233-0DD1-4A80-BB1E-9ADC3556DBB6}" type="datetimeFigureOut">
              <a:rPr lang="en-US" smtClean="0"/>
              <a:t>5/3/12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290233-0DD1-4A80-BB1E-9ADC3556DBB6}" type="datetimeFigureOut">
              <a:rPr lang="en-US" smtClean="0"/>
              <a:t>5/3/12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290233-0DD1-4A80-BB1E-9ADC3556DBB6}" type="datetimeFigureOut">
              <a:rPr lang="en-US" smtClean="0"/>
              <a:t>5/3/12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290233-0DD1-4A80-BB1E-9ADC3556DBB6}" type="datetimeFigureOut">
              <a:rPr lang="en-US" smtClean="0"/>
              <a:t>5/3/12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290233-0DD1-4A80-BB1E-9ADC3556DBB6}" type="datetimeFigureOut">
              <a:rPr lang="en-US" smtClean="0"/>
              <a:t>5/3/12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5/3/12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7D290233-0DD1-4A80-BB1E-9ADC3556DBB6}" type="datetimeFigureOut">
              <a:rPr lang="en-US" smtClean="0"/>
              <a:t>5/3/12</a:t>
            </a:fld>
            <a:endParaRPr lang="en-US"/>
          </a:p>
        </p:txBody>
      </p:sp>
      <p:sp>
        <p:nvSpPr>
          <p:cNvPr id="9" name="Slide Number Placeholder 8"/>
          <p:cNvSpPr>
            <a:spLocks noGrp="1"/>
          </p:cNvSpPr>
          <p:nvPr>
            <p:ph type="sldNum" sz="quarter" idx="11"/>
          </p:nvPr>
        </p:nvSpPr>
        <p:spPr/>
        <p:txBody>
          <a:bodyPr/>
          <a:lstStyle/>
          <a:p>
            <a:fld id="{CFE4BAC9-6D41-4691-9299-18EF07EF0177}"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2.pn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CFE4BAC9-6D41-4691-9299-18EF07EF0177}"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7D290233-0DD1-4A80-BB1E-9ADC3556DBB6}" type="datetimeFigureOut">
              <a:rPr lang="en-US" smtClean="0"/>
              <a:t>5/3/12</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5.jpeg"/><Relationship Id="rId5" Type="http://schemas.openxmlformats.org/officeDocument/2006/relationships/image" Target="../media/image6.jpeg"/><Relationship Id="rId7"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4.gif"/><Relationship Id="rId6" Type="http://schemas.openxmlformats.org/officeDocument/2006/relationships/image" Target="../media/image7.jpeg"/></Relationships>
</file>

<file path=ppt/slides/_rels/slide10.xml.rels><?xml version="1.0" encoding="UTF-8" standalone="yes"?>
<Relationships xmlns="http://schemas.openxmlformats.org/package/2006/relationships"><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8.jpeg"/><Relationship Id="rId5"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4" Type="http://schemas.openxmlformats.org/officeDocument/2006/relationships/image" Target="../media/image23.png"/><Relationship Id="rId4" Type="http://schemas.openxmlformats.org/officeDocument/2006/relationships/image" Target="../media/image4.gif"/><Relationship Id="rId7" Type="http://schemas.openxmlformats.org/officeDocument/2006/relationships/image" Target="../media/image7.jpeg"/><Relationship Id="rId11"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8.jpeg"/><Relationship Id="rId8" Type="http://schemas.openxmlformats.org/officeDocument/2006/relationships/image" Target="../media/image19.jpeg"/><Relationship Id="rId13" Type="http://schemas.openxmlformats.org/officeDocument/2006/relationships/image" Target="../media/image5.jpeg"/><Relationship Id="rId10" Type="http://schemas.openxmlformats.org/officeDocument/2006/relationships/image" Target="../media/image9.png"/><Relationship Id="rId5" Type="http://schemas.openxmlformats.org/officeDocument/2006/relationships/image" Target="../media/image6.jpeg"/><Relationship Id="rId12" Type="http://schemas.openxmlformats.org/officeDocument/2006/relationships/image" Target="../media/image22.png"/><Relationship Id="rId2" Type="http://schemas.openxmlformats.org/officeDocument/2006/relationships/image" Target="../media/image3.jpeg"/><Relationship Id="rId9" Type="http://schemas.openxmlformats.org/officeDocument/2006/relationships/image" Target="../media/image20.jpeg"/><Relationship Id="rId3"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3" Type="http://schemas.openxmlformats.org/officeDocument/2006/relationships/image" Target="../media/image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l_fi" descr="http://www.susdfoundation.org/images/logo_helios.jpg"/>
          <p:cNvPicPr/>
          <p:nvPr/>
        </p:nvPicPr>
        <p:blipFill>
          <a:blip r:embed="rId2">
            <a:extLst>
              <a:ext uri="{28A0092B-C50C-407E-A947-70E740481C1C}">
                <a14:useLocalDpi xmlns:a14="http://schemas.microsoft.com/office/drawing/2010/main" val="0"/>
              </a:ext>
            </a:extLst>
          </a:blip>
          <a:srcRect/>
          <a:stretch>
            <a:fillRect/>
          </a:stretch>
        </p:blipFill>
        <p:spPr bwMode="auto">
          <a:xfrm>
            <a:off x="7313011" y="2367"/>
            <a:ext cx="1112178" cy="921915"/>
          </a:xfrm>
          <a:prstGeom prst="rect">
            <a:avLst/>
          </a:prstGeom>
          <a:noFill/>
          <a:ln>
            <a:noFill/>
          </a:ln>
        </p:spPr>
      </p:pic>
      <p:sp>
        <p:nvSpPr>
          <p:cNvPr id="27" name="Sun 26"/>
          <p:cNvSpPr/>
          <p:nvPr/>
        </p:nvSpPr>
        <p:spPr>
          <a:xfrm>
            <a:off x="5881525" y="3426163"/>
            <a:ext cx="364342" cy="358423"/>
          </a:xfrm>
          <a:prstGeom prst="sun">
            <a:avLst/>
          </a:prstGeom>
          <a:solidFill>
            <a:srgbClr val="FFFF00"/>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Sun 22"/>
          <p:cNvSpPr/>
          <p:nvPr/>
        </p:nvSpPr>
        <p:spPr>
          <a:xfrm>
            <a:off x="5874449" y="2705102"/>
            <a:ext cx="348555" cy="361240"/>
          </a:xfrm>
          <a:prstGeom prst="sun">
            <a:avLst/>
          </a:prstGeom>
          <a:solidFill>
            <a:srgbClr val="FFFF00"/>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il_fi" descr="http://www.erportalsoftware.com/images/logo_fsu.gif"/>
          <p:cNvPicPr/>
          <p:nvPr/>
        </p:nvPicPr>
        <p:blipFill>
          <a:blip r:embed="rId3">
            <a:extLst>
              <a:ext uri="{28A0092B-C50C-407E-A947-70E740481C1C}">
                <a14:useLocalDpi xmlns:a14="http://schemas.microsoft.com/office/drawing/2010/main" val="0"/>
              </a:ext>
            </a:extLst>
          </a:blip>
          <a:srcRect/>
          <a:stretch>
            <a:fillRect/>
          </a:stretch>
        </p:blipFill>
        <p:spPr bwMode="auto">
          <a:xfrm>
            <a:off x="2654350" y="42333"/>
            <a:ext cx="674276" cy="668836"/>
          </a:xfrm>
          <a:prstGeom prst="rect">
            <a:avLst/>
          </a:prstGeom>
          <a:noFill/>
          <a:ln>
            <a:noFill/>
          </a:ln>
        </p:spPr>
      </p:pic>
      <p:pic>
        <p:nvPicPr>
          <p:cNvPr id="12" name="il_fi" descr="http://www.collegefes.org/news/press266.jpg"/>
          <p:cNvPicPr/>
          <p:nvPr/>
        </p:nvPicPr>
        <p:blipFill>
          <a:blip r:embed="rId4">
            <a:extLst>
              <a:ext uri="{28A0092B-C50C-407E-A947-70E740481C1C}">
                <a14:useLocalDpi xmlns:a14="http://schemas.microsoft.com/office/drawing/2010/main" val="0"/>
              </a:ext>
            </a:extLst>
          </a:blip>
          <a:srcRect/>
          <a:stretch>
            <a:fillRect/>
          </a:stretch>
        </p:blipFill>
        <p:spPr bwMode="auto">
          <a:xfrm>
            <a:off x="50096" y="37292"/>
            <a:ext cx="2155776" cy="673877"/>
          </a:xfrm>
          <a:prstGeom prst="rect">
            <a:avLst/>
          </a:prstGeom>
          <a:noFill/>
          <a:ln>
            <a:noFill/>
          </a:ln>
        </p:spPr>
      </p:pic>
      <p:sp>
        <p:nvSpPr>
          <p:cNvPr id="2" name="Title 1"/>
          <p:cNvSpPr>
            <a:spLocks noGrp="1"/>
          </p:cNvSpPr>
          <p:nvPr>
            <p:ph type="ctrTitle"/>
          </p:nvPr>
        </p:nvSpPr>
        <p:spPr>
          <a:xfrm>
            <a:off x="733985" y="2203818"/>
            <a:ext cx="7543800" cy="2593975"/>
          </a:xfrm>
        </p:spPr>
        <p:txBody>
          <a:bodyPr/>
          <a:lstStyle/>
          <a:p>
            <a:r>
              <a:rPr lang="en-US" dirty="0" smtClean="0"/>
              <a:t>Lesson Study </a:t>
            </a:r>
            <a:br>
              <a:rPr lang="en-US" dirty="0" smtClean="0"/>
            </a:br>
            <a:r>
              <a:rPr lang="en-US" i="1" dirty="0" smtClean="0"/>
              <a:t>Races</a:t>
            </a:r>
            <a:r>
              <a:rPr lang="en-US" dirty="0" smtClean="0"/>
              <a:t> to the </a:t>
            </a:r>
            <a:br>
              <a:rPr lang="en-US" dirty="0" smtClean="0"/>
            </a:br>
            <a:r>
              <a:rPr lang="en-US" dirty="0" smtClean="0"/>
              <a:t>Top in Florida</a:t>
            </a:r>
            <a:endParaRPr lang="en-US" dirty="0"/>
          </a:p>
        </p:txBody>
      </p:sp>
      <p:sp>
        <p:nvSpPr>
          <p:cNvPr id="3" name="Subtitle 2"/>
          <p:cNvSpPr>
            <a:spLocks noGrp="1"/>
          </p:cNvSpPr>
          <p:nvPr>
            <p:ph type="subTitle" idx="1"/>
          </p:nvPr>
        </p:nvSpPr>
        <p:spPr>
          <a:xfrm>
            <a:off x="742243" y="4995330"/>
            <a:ext cx="7069879" cy="1066800"/>
          </a:xfrm>
        </p:spPr>
        <p:txBody>
          <a:bodyPr/>
          <a:lstStyle/>
          <a:p>
            <a:r>
              <a:rPr lang="en-US" b="1" dirty="0" smtClean="0"/>
              <a:t>A Report on Lesson </a:t>
            </a:r>
            <a:r>
              <a:rPr lang="en-US" b="1" dirty="0"/>
              <a:t>Study </a:t>
            </a:r>
            <a:r>
              <a:rPr lang="en-US" b="1" dirty="0" smtClean="0"/>
              <a:t>Initiatives In The Sunshine State</a:t>
            </a:r>
            <a:endParaRPr lang="en-US" b="1" dirty="0"/>
          </a:p>
        </p:txBody>
      </p:sp>
      <p:pic>
        <p:nvPicPr>
          <p:cNvPr id="5" name="il_fi" descr="http://www.ngcproject.org/florida/enews/girlsgetit-newsletter_November07_files/72.jpg"/>
          <p:cNvPicPr/>
          <p:nvPr/>
        </p:nvPicPr>
        <p:blipFill>
          <a:blip r:embed="rId5">
            <a:extLst>
              <a:ext uri="{28A0092B-C50C-407E-A947-70E740481C1C}">
                <a14:useLocalDpi xmlns:a14="http://schemas.microsoft.com/office/drawing/2010/main" val="0"/>
              </a:ext>
            </a:extLst>
          </a:blip>
          <a:srcRect/>
          <a:stretch>
            <a:fillRect/>
          </a:stretch>
        </p:blipFill>
        <p:spPr bwMode="auto">
          <a:xfrm>
            <a:off x="3739200" y="32878"/>
            <a:ext cx="903276" cy="677827"/>
          </a:xfrm>
          <a:prstGeom prst="rect">
            <a:avLst/>
          </a:prstGeom>
          <a:noFill/>
          <a:ln>
            <a:noFill/>
          </a:ln>
        </p:spPr>
      </p:pic>
      <p:pic>
        <p:nvPicPr>
          <p:cNvPr id="6" name="il_fi" descr="http://www.paec.org/images/horizon/bioscopes.jpg"/>
          <p:cNvPicPr/>
          <p:nvPr/>
        </p:nvPicPr>
        <p:blipFill>
          <a:blip r:embed="rId6">
            <a:extLst>
              <a:ext uri="{28A0092B-C50C-407E-A947-70E740481C1C}">
                <a14:useLocalDpi xmlns:a14="http://schemas.microsoft.com/office/drawing/2010/main" val="0"/>
              </a:ext>
            </a:extLst>
          </a:blip>
          <a:srcRect/>
          <a:stretch>
            <a:fillRect/>
          </a:stretch>
        </p:blipFill>
        <p:spPr bwMode="auto">
          <a:xfrm>
            <a:off x="4996812" y="0"/>
            <a:ext cx="2133506" cy="766378"/>
          </a:xfrm>
          <a:prstGeom prst="rect">
            <a:avLst/>
          </a:prstGeom>
          <a:noFill/>
          <a:ln>
            <a:noFill/>
          </a:ln>
        </p:spPr>
      </p:pic>
      <p:sp>
        <p:nvSpPr>
          <p:cNvPr id="14" name="Sun 13"/>
          <p:cNvSpPr/>
          <p:nvPr/>
        </p:nvSpPr>
        <p:spPr>
          <a:xfrm>
            <a:off x="3499555" y="1099255"/>
            <a:ext cx="340079" cy="354189"/>
          </a:xfrm>
          <a:prstGeom prst="sun">
            <a:avLst/>
          </a:prstGeom>
          <a:solidFill>
            <a:srgbClr val="FFFF00"/>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Sun 21"/>
          <p:cNvSpPr/>
          <p:nvPr/>
        </p:nvSpPr>
        <p:spPr>
          <a:xfrm>
            <a:off x="2596445" y="924282"/>
            <a:ext cx="348555" cy="361240"/>
          </a:xfrm>
          <a:prstGeom prst="sun">
            <a:avLst/>
          </a:prstGeom>
          <a:solidFill>
            <a:srgbClr val="FFFF00"/>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Sun 25"/>
          <p:cNvSpPr/>
          <p:nvPr/>
        </p:nvSpPr>
        <p:spPr>
          <a:xfrm>
            <a:off x="4953020" y="1580443"/>
            <a:ext cx="364342" cy="358423"/>
          </a:xfrm>
          <a:prstGeom prst="sun">
            <a:avLst/>
          </a:prstGeom>
          <a:solidFill>
            <a:srgbClr val="FFFF00"/>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7" name="rg_hi" descr="http://t1.gstatic.com/images?q=tbn:ANd9GcR9aopILZniTiU5BINlVkvsd5N02Y9DMamHMOPHMPoLWxdaIWLkvQ"/>
          <p:cNvPicPr/>
          <p:nvPr/>
        </p:nvPicPr>
        <p:blipFill>
          <a:blip r:embed="rId7">
            <a:extLst>
              <a:ext uri="{28A0092B-C50C-407E-A947-70E740481C1C}">
                <a14:useLocalDpi xmlns:a14="http://schemas.microsoft.com/office/drawing/2010/main" val="0"/>
              </a:ext>
            </a:extLst>
          </a:blip>
          <a:srcRect/>
          <a:stretch>
            <a:fillRect/>
          </a:stretch>
        </p:blipFill>
        <p:spPr bwMode="auto">
          <a:xfrm>
            <a:off x="1138628" y="5889870"/>
            <a:ext cx="1182389" cy="922863"/>
          </a:xfrm>
          <a:prstGeom prst="rect">
            <a:avLst/>
          </a:prstGeom>
          <a:noFill/>
          <a:ln>
            <a:noFill/>
          </a:ln>
        </p:spPr>
      </p:pic>
      <p:sp>
        <p:nvSpPr>
          <p:cNvPr id="19" name="Text Box 5"/>
          <p:cNvSpPr txBox="1"/>
          <p:nvPr/>
        </p:nvSpPr>
        <p:spPr>
          <a:xfrm>
            <a:off x="1834896" y="6245296"/>
            <a:ext cx="6099563" cy="58448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0000"/>
              </a:lnSpc>
              <a:spcBef>
                <a:spcPts val="0"/>
              </a:spcBef>
              <a:spcAft>
                <a:spcPts val="900"/>
              </a:spcAft>
            </a:pPr>
            <a:r>
              <a:rPr lang="en-US" b="1" kern="1200" dirty="0">
                <a:ln>
                  <a:noFill/>
                </a:ln>
                <a:solidFill>
                  <a:srgbClr val="0F197C"/>
                </a:solidFill>
                <a:effectLst>
                  <a:outerShdw blurRad="63500" dir="3600000" algn="tl">
                    <a:srgbClr val="000000">
                      <a:alpha val="70000"/>
                    </a:srgbClr>
                  </a:outerShdw>
                </a:effectLst>
                <a:latin typeface="Calibri"/>
                <a:ea typeface="Tw Cen MT"/>
                <a:cs typeface="Calibri"/>
              </a:rPr>
              <a:t>C</a:t>
            </a:r>
            <a:r>
              <a:rPr lang="en-US" b="1" kern="1200" dirty="0">
                <a:ln>
                  <a:noFill/>
                </a:ln>
                <a:solidFill>
                  <a:srgbClr val="288810"/>
                </a:solidFill>
                <a:effectLst>
                  <a:outerShdw blurRad="63500" dir="3600000" algn="tl">
                    <a:srgbClr val="000000">
                      <a:alpha val="70000"/>
                    </a:srgbClr>
                  </a:outerShdw>
                </a:effectLst>
                <a:latin typeface="Calibri"/>
                <a:ea typeface="Tw Cen MT"/>
                <a:cs typeface="Calibri"/>
              </a:rPr>
              <a:t>ollaborate • </a:t>
            </a:r>
            <a:r>
              <a:rPr lang="en-US" b="1" kern="1200" dirty="0">
                <a:ln>
                  <a:noFill/>
                </a:ln>
                <a:solidFill>
                  <a:srgbClr val="0F197C"/>
                </a:solidFill>
                <a:effectLst>
                  <a:outerShdw blurRad="63500" dir="3600000" algn="tl">
                    <a:srgbClr val="000000">
                      <a:alpha val="70000"/>
                    </a:srgbClr>
                  </a:outerShdw>
                </a:effectLst>
                <a:latin typeface="Calibri"/>
                <a:ea typeface="Tw Cen MT"/>
                <a:cs typeface="Calibri"/>
              </a:rPr>
              <a:t>P</a:t>
            </a:r>
            <a:r>
              <a:rPr lang="en-US" b="1" kern="1200" dirty="0">
                <a:ln>
                  <a:noFill/>
                </a:ln>
                <a:solidFill>
                  <a:srgbClr val="288810"/>
                </a:solidFill>
                <a:effectLst>
                  <a:outerShdw blurRad="63500" dir="3600000" algn="tl">
                    <a:srgbClr val="000000">
                      <a:alpha val="70000"/>
                    </a:srgbClr>
                  </a:outerShdw>
                </a:effectLst>
                <a:latin typeface="Calibri"/>
                <a:ea typeface="Tw Cen MT"/>
                <a:cs typeface="Calibri"/>
              </a:rPr>
              <a:t>lan • </a:t>
            </a:r>
            <a:r>
              <a:rPr lang="en-US" b="1" kern="1200" dirty="0">
                <a:ln>
                  <a:noFill/>
                </a:ln>
                <a:solidFill>
                  <a:srgbClr val="0F197C"/>
                </a:solidFill>
                <a:effectLst>
                  <a:outerShdw blurRad="63500" dir="3600000" algn="tl">
                    <a:srgbClr val="000000">
                      <a:alpha val="70000"/>
                    </a:srgbClr>
                  </a:outerShdw>
                </a:effectLst>
                <a:latin typeface="Calibri"/>
                <a:ea typeface="Tw Cen MT"/>
                <a:cs typeface="Calibri"/>
              </a:rPr>
              <a:t>A</a:t>
            </a:r>
            <a:r>
              <a:rPr lang="en-US" b="1" kern="1200" dirty="0">
                <a:ln>
                  <a:noFill/>
                </a:ln>
                <a:solidFill>
                  <a:srgbClr val="288810"/>
                </a:solidFill>
                <a:effectLst>
                  <a:outerShdw blurRad="63500" dir="3600000" algn="tl">
                    <a:srgbClr val="000000">
                      <a:alpha val="70000"/>
                    </a:srgbClr>
                  </a:outerShdw>
                </a:effectLst>
                <a:latin typeface="Calibri"/>
                <a:ea typeface="Tw Cen MT"/>
                <a:cs typeface="Calibri"/>
              </a:rPr>
              <a:t>lign • </a:t>
            </a:r>
            <a:r>
              <a:rPr lang="en-US" b="1" kern="1200" dirty="0">
                <a:ln>
                  <a:noFill/>
                </a:ln>
                <a:solidFill>
                  <a:srgbClr val="0F197C"/>
                </a:solidFill>
                <a:effectLst>
                  <a:outerShdw blurRad="63500" dir="3600000" algn="tl">
                    <a:srgbClr val="000000">
                      <a:alpha val="70000"/>
                    </a:srgbClr>
                  </a:outerShdw>
                </a:effectLst>
                <a:latin typeface="Calibri"/>
                <a:ea typeface="Tw Cen MT"/>
                <a:cs typeface="Calibri"/>
              </a:rPr>
              <a:t>L</a:t>
            </a:r>
            <a:r>
              <a:rPr lang="en-US" b="1" kern="1200" dirty="0">
                <a:ln>
                  <a:noFill/>
                </a:ln>
                <a:solidFill>
                  <a:srgbClr val="288810"/>
                </a:solidFill>
                <a:effectLst>
                  <a:outerShdw blurRad="63500" dir="3600000" algn="tl">
                    <a:srgbClr val="000000">
                      <a:alpha val="70000"/>
                    </a:srgbClr>
                  </a:outerShdw>
                </a:effectLst>
                <a:latin typeface="Calibri"/>
                <a:ea typeface="Tw Cen MT"/>
                <a:cs typeface="Calibri"/>
              </a:rPr>
              <a:t>earn • </a:t>
            </a:r>
            <a:r>
              <a:rPr lang="en-US" b="1" kern="1200" dirty="0">
                <a:ln>
                  <a:noFill/>
                </a:ln>
                <a:solidFill>
                  <a:srgbClr val="0F197C"/>
                </a:solidFill>
                <a:effectLst>
                  <a:outerShdw blurRad="63500" dir="3600000" algn="tl">
                    <a:srgbClr val="000000">
                      <a:alpha val="70000"/>
                    </a:srgbClr>
                  </a:outerShdw>
                </a:effectLst>
                <a:latin typeface="Calibri"/>
                <a:ea typeface="Tw Cen MT"/>
                <a:cs typeface="Calibri"/>
              </a:rPr>
              <a:t>M</a:t>
            </a:r>
            <a:r>
              <a:rPr lang="en-US" b="1" kern="1200" dirty="0">
                <a:ln>
                  <a:noFill/>
                </a:ln>
                <a:solidFill>
                  <a:srgbClr val="288810"/>
                </a:solidFill>
                <a:effectLst>
                  <a:outerShdw blurRad="63500" dir="3600000" algn="tl">
                    <a:srgbClr val="000000">
                      <a:alpha val="70000"/>
                    </a:srgbClr>
                  </a:outerShdw>
                </a:effectLst>
                <a:latin typeface="Calibri"/>
                <a:ea typeface="Tw Cen MT"/>
                <a:cs typeface="Calibri"/>
              </a:rPr>
              <a:t>otivate • </a:t>
            </a:r>
            <a:r>
              <a:rPr lang="en-US" b="1" kern="1200" dirty="0">
                <a:ln>
                  <a:noFill/>
                </a:ln>
                <a:solidFill>
                  <a:srgbClr val="0F197C"/>
                </a:solidFill>
                <a:effectLst>
                  <a:outerShdw blurRad="63500" dir="3600000" algn="tl">
                    <a:srgbClr val="000000">
                      <a:alpha val="70000"/>
                    </a:srgbClr>
                  </a:outerShdw>
                </a:effectLst>
                <a:latin typeface="Calibri"/>
                <a:ea typeface="Tw Cen MT"/>
                <a:cs typeface="Calibri"/>
              </a:rPr>
              <a:t>S</a:t>
            </a:r>
            <a:r>
              <a:rPr lang="en-US" b="1" kern="1200" dirty="0">
                <a:ln>
                  <a:noFill/>
                </a:ln>
                <a:solidFill>
                  <a:srgbClr val="288810"/>
                </a:solidFill>
                <a:effectLst>
                  <a:outerShdw blurRad="63500" dir="3600000" algn="tl">
                    <a:srgbClr val="000000">
                      <a:alpha val="70000"/>
                    </a:srgbClr>
                  </a:outerShdw>
                </a:effectLst>
                <a:latin typeface="Calibri"/>
                <a:ea typeface="Tw Cen MT"/>
                <a:cs typeface="Calibri"/>
              </a:rPr>
              <a:t>hare</a:t>
            </a:r>
            <a:endParaRPr lang="en-US" kern="1200" dirty="0">
              <a:solidFill>
                <a:srgbClr val="288810"/>
              </a:solidFill>
              <a:effectLst/>
              <a:ea typeface="Tw Cen MT"/>
              <a:cs typeface="Times New Roman"/>
            </a:endParaRPr>
          </a:p>
        </p:txBody>
      </p:sp>
    </p:spTree>
    <p:extLst>
      <p:ext uri="{BB962C8B-B14F-4D97-AF65-F5344CB8AC3E}">
        <p14:creationId xmlns:p14="http://schemas.microsoft.com/office/powerpoint/2010/main" val="111851977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n 9"/>
          <p:cNvSpPr/>
          <p:nvPr/>
        </p:nvSpPr>
        <p:spPr>
          <a:xfrm>
            <a:off x="3499555" y="1099255"/>
            <a:ext cx="340079" cy="354189"/>
          </a:xfrm>
          <a:prstGeom prst="sun">
            <a:avLst/>
          </a:prstGeom>
          <a:solidFill>
            <a:srgbClr val="FFFF00"/>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itle 1"/>
          <p:cNvSpPr>
            <a:spLocks noGrp="1"/>
          </p:cNvSpPr>
          <p:nvPr>
            <p:ph type="title"/>
          </p:nvPr>
        </p:nvSpPr>
        <p:spPr>
          <a:xfrm>
            <a:off x="457200" y="50403"/>
            <a:ext cx="7620000" cy="966082"/>
          </a:xfrm>
        </p:spPr>
        <p:txBody>
          <a:bodyPr/>
          <a:lstStyle/>
          <a:p>
            <a:pPr algn="ctr"/>
            <a:r>
              <a:rPr lang="en-US" sz="3800" dirty="0" smtClean="0"/>
              <a:t>FCR-STEM Initiatives</a:t>
            </a:r>
            <a:endParaRPr lang="en-US" sz="3800" dirty="0"/>
          </a:p>
        </p:txBody>
      </p:sp>
      <p:sp>
        <p:nvSpPr>
          <p:cNvPr id="3" name="Content Placeholder 2"/>
          <p:cNvSpPr>
            <a:spLocks noGrp="1"/>
          </p:cNvSpPr>
          <p:nvPr>
            <p:ph idx="1"/>
          </p:nvPr>
        </p:nvSpPr>
        <p:spPr>
          <a:xfrm>
            <a:off x="457200" y="1652771"/>
            <a:ext cx="7620000" cy="4566625"/>
          </a:xfrm>
        </p:spPr>
        <p:txBody>
          <a:bodyPr>
            <a:normAutofit fontScale="92500" lnSpcReduction="10000"/>
          </a:bodyPr>
          <a:lstStyle/>
          <a:p>
            <a:r>
              <a:rPr lang="en-US" sz="2800" dirty="0" smtClean="0"/>
              <a:t>CPALMS ($10.5 million)</a:t>
            </a:r>
          </a:p>
          <a:p>
            <a:pPr lvl="1"/>
            <a:r>
              <a:rPr lang="en-US" sz="2600" dirty="0" smtClean="0"/>
              <a:t>High-quality, standards-based, expandable, on-line platform for integrating standards, courses, lesson resources, formative assessments, on-line PD, lesson study resources, etc.</a:t>
            </a:r>
          </a:p>
          <a:p>
            <a:pPr marL="411480" lvl="1" indent="0">
              <a:buNone/>
            </a:pPr>
            <a:endParaRPr lang="en-US" sz="2800" dirty="0" smtClean="0"/>
          </a:p>
          <a:p>
            <a:r>
              <a:rPr lang="en-US" sz="2800" dirty="0" smtClean="0"/>
              <a:t>Mathematics </a:t>
            </a:r>
            <a:r>
              <a:rPr lang="en-US" sz="2800" dirty="0"/>
              <a:t>Formative Assessment </a:t>
            </a:r>
            <a:r>
              <a:rPr lang="en-US" sz="2800" dirty="0" smtClean="0"/>
              <a:t> System (MFAS) ($2.8 million)</a:t>
            </a:r>
          </a:p>
          <a:p>
            <a:pPr lvl="1"/>
            <a:r>
              <a:rPr lang="en-US" sz="2600" dirty="0"/>
              <a:t>18 LS toolkits for K-3 mathematics by summer </a:t>
            </a:r>
            <a:r>
              <a:rPr lang="en-US" sz="2600" dirty="0" smtClean="0"/>
              <a:t>2012 ($900,000)</a:t>
            </a:r>
          </a:p>
          <a:p>
            <a:pPr lvl="2"/>
            <a:r>
              <a:rPr lang="en-US" sz="2600" dirty="0" smtClean="0"/>
              <a:t>All toolkits focus on formative assessment</a:t>
            </a:r>
          </a:p>
          <a:p>
            <a:pPr marL="411480" lvl="1" indent="0">
              <a:buNone/>
            </a:pPr>
            <a:endParaRPr lang="en-US" dirty="0" smtClean="0"/>
          </a:p>
          <a:p>
            <a:endParaRPr lang="en-US" sz="2400" dirty="0"/>
          </a:p>
          <a:p>
            <a:endParaRPr lang="en-US" dirty="0" smtClean="0"/>
          </a:p>
          <a:p>
            <a:endParaRPr lang="en-US" dirty="0"/>
          </a:p>
        </p:txBody>
      </p:sp>
      <p:pic>
        <p:nvPicPr>
          <p:cNvPr id="6" name="il_fi" descr="http://www.ngcproject.org/florida/enews/girlsgetit-newsletter_November07_files/72.jpg"/>
          <p:cNvPicPr/>
          <p:nvPr/>
        </p:nvPicPr>
        <p:blipFill>
          <a:blip r:embed="rId2">
            <a:extLst>
              <a:ext uri="{28A0092B-C50C-407E-A947-70E740481C1C}">
                <a14:useLocalDpi xmlns:a14="http://schemas.microsoft.com/office/drawing/2010/main" val="0"/>
              </a:ext>
            </a:extLst>
          </a:blip>
          <a:srcRect/>
          <a:stretch>
            <a:fillRect/>
          </a:stretch>
        </p:blipFill>
        <p:spPr bwMode="auto">
          <a:xfrm>
            <a:off x="129181" y="5936229"/>
            <a:ext cx="1322070" cy="940435"/>
          </a:xfrm>
          <a:prstGeom prst="rect">
            <a:avLst/>
          </a:prstGeom>
          <a:noFill/>
          <a:ln>
            <a:noFill/>
          </a:ln>
        </p:spPr>
      </p:pic>
      <p:pic>
        <p:nvPicPr>
          <p:cNvPr id="7" name="rg_hi" descr="http://t1.gstatic.com/images?q=tbn:ANd9GcR9aopILZniTiU5BINlVkvsd5N02Y9DMamHMOPHMPoLWxdaIWLkvQ"/>
          <p:cNvPicPr/>
          <p:nvPr/>
        </p:nvPicPr>
        <p:blipFill>
          <a:blip r:embed="rId3">
            <a:extLst>
              <a:ext uri="{28A0092B-C50C-407E-A947-70E740481C1C}">
                <a14:useLocalDpi xmlns:a14="http://schemas.microsoft.com/office/drawing/2010/main" val="0"/>
              </a:ext>
            </a:extLst>
          </a:blip>
          <a:srcRect/>
          <a:stretch>
            <a:fillRect/>
          </a:stretch>
        </p:blipFill>
        <p:spPr bwMode="auto">
          <a:xfrm>
            <a:off x="6939486" y="5816139"/>
            <a:ext cx="1356995" cy="1039495"/>
          </a:xfrm>
          <a:prstGeom prst="rect">
            <a:avLst/>
          </a:prstGeom>
          <a:noFill/>
          <a:ln>
            <a:noFill/>
          </a:ln>
        </p:spPr>
      </p:pic>
      <p:pic>
        <p:nvPicPr>
          <p:cNvPr id="8" name="il_fi" descr="http://www.susdfoundation.org/images/logo_helios.jpg"/>
          <p:cNvPicPr/>
          <p:nvPr/>
        </p:nvPicPr>
        <p:blipFill>
          <a:blip r:embed="rId4">
            <a:extLst>
              <a:ext uri="{28A0092B-C50C-407E-A947-70E740481C1C}">
                <a14:useLocalDpi xmlns:a14="http://schemas.microsoft.com/office/drawing/2010/main" val="0"/>
              </a:ext>
            </a:extLst>
          </a:blip>
          <a:srcRect/>
          <a:stretch>
            <a:fillRect/>
          </a:stretch>
        </p:blipFill>
        <p:spPr bwMode="auto">
          <a:xfrm>
            <a:off x="1930885" y="6019978"/>
            <a:ext cx="1112178" cy="921915"/>
          </a:xfrm>
          <a:prstGeom prst="rect">
            <a:avLst/>
          </a:prstGeom>
          <a:noFill/>
          <a:ln>
            <a:noFill/>
          </a:ln>
        </p:spPr>
      </p:pic>
      <p:pic>
        <p:nvPicPr>
          <p:cNvPr id="9" name="il_fi" descr="http://www.paec.org/images/horizon/bioscopes.jpg"/>
          <p:cNvPicPr/>
          <p:nvPr/>
        </p:nvPicPr>
        <p:blipFill>
          <a:blip r:embed="rId5">
            <a:extLst>
              <a:ext uri="{28A0092B-C50C-407E-A947-70E740481C1C}">
                <a14:useLocalDpi xmlns:a14="http://schemas.microsoft.com/office/drawing/2010/main" val="0"/>
              </a:ext>
            </a:extLst>
          </a:blip>
          <a:srcRect/>
          <a:stretch>
            <a:fillRect/>
          </a:stretch>
        </p:blipFill>
        <p:spPr bwMode="auto">
          <a:xfrm>
            <a:off x="3565654" y="6098235"/>
            <a:ext cx="2133506" cy="766378"/>
          </a:xfrm>
          <a:prstGeom prst="rect">
            <a:avLst/>
          </a:prstGeom>
          <a:noFill/>
          <a:ln>
            <a:noFill/>
          </a:ln>
        </p:spPr>
      </p:pic>
    </p:spTree>
    <p:extLst>
      <p:ext uri="{BB962C8B-B14F-4D97-AF65-F5344CB8AC3E}">
        <p14:creationId xmlns:p14="http://schemas.microsoft.com/office/powerpoint/2010/main" val="35738969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3" end="3"/>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2" dur="500"/>
                                        <p:tgtEl>
                                          <p:spTgt spid="3">
                                            <p:txEl>
                                              <p:pRg st="4" end="4"/>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46"/>
            <a:ext cx="7620000" cy="1143000"/>
          </a:xfrm>
        </p:spPr>
        <p:txBody>
          <a:bodyPr/>
          <a:lstStyle/>
          <a:p>
            <a:pPr algn="ctr"/>
            <a:r>
              <a:rPr lang="en-US" sz="3800" dirty="0" smtClean="0"/>
              <a:t>Helios: Integrating STEM, Math, Science, and Computing</a:t>
            </a:r>
            <a:endParaRPr lang="en-US" sz="3800" dirty="0"/>
          </a:p>
        </p:txBody>
      </p:sp>
      <p:sp>
        <p:nvSpPr>
          <p:cNvPr id="3" name="Content Placeholder 2"/>
          <p:cNvSpPr>
            <a:spLocks noGrp="1"/>
          </p:cNvSpPr>
          <p:nvPr>
            <p:ph idx="1"/>
          </p:nvPr>
        </p:nvSpPr>
        <p:spPr/>
        <p:txBody>
          <a:bodyPr>
            <a:normAutofit/>
          </a:bodyPr>
          <a:lstStyle/>
          <a:p>
            <a:pPr marL="114300" indent="0">
              <a:buNone/>
            </a:pPr>
            <a:r>
              <a:rPr lang="en-US" sz="2600" dirty="0" smtClean="0"/>
              <a:t>Partnership between the Helios Education Foundation, Florida State University, Citrus Co. Public Schools, and the Southwest Water Management System.</a:t>
            </a:r>
            <a:endParaRPr lang="en-US" sz="2400" dirty="0"/>
          </a:p>
          <a:p>
            <a:pPr marL="114300" indent="0">
              <a:buNone/>
            </a:pPr>
            <a:r>
              <a:rPr lang="en-US" sz="2400" dirty="0" smtClean="0"/>
              <a:t>Two over-arching goals:</a:t>
            </a:r>
          </a:p>
          <a:p>
            <a:pPr marL="868680" lvl="1" indent="-457200">
              <a:buFont typeface="+mj-lt"/>
              <a:buAutoNum type="arabicPeriod"/>
            </a:pPr>
            <a:r>
              <a:rPr lang="en-US" sz="2400" dirty="0" smtClean="0"/>
              <a:t>Improve the quality of integrated math and science instruction in middle schools</a:t>
            </a:r>
          </a:p>
          <a:p>
            <a:pPr marL="868680" lvl="1" indent="-457200">
              <a:buFont typeface="+mj-lt"/>
              <a:buAutoNum type="arabicPeriod"/>
            </a:pPr>
            <a:endParaRPr lang="en-US" sz="2400" dirty="0"/>
          </a:p>
          <a:p>
            <a:pPr marL="868680" lvl="1" indent="-457200">
              <a:buFont typeface="+mj-lt"/>
              <a:buAutoNum type="arabicPeriod"/>
            </a:pPr>
            <a:r>
              <a:rPr lang="en-US" sz="2400" dirty="0" smtClean="0"/>
              <a:t>Establish Lesson Study as a systemic model for middle grades mathematics and science teacher professional development in Citrus County.</a:t>
            </a:r>
            <a:endParaRPr lang="en-US" sz="2400" dirty="0"/>
          </a:p>
        </p:txBody>
      </p:sp>
    </p:spTree>
    <p:extLst>
      <p:ext uri="{BB962C8B-B14F-4D97-AF65-F5344CB8AC3E}">
        <p14:creationId xmlns:p14="http://schemas.microsoft.com/office/powerpoint/2010/main" val="13194941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2" end="2"/>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800" dirty="0"/>
              <a:t>Helios: Integrating STEM, Math, Science, and Computing</a:t>
            </a:r>
          </a:p>
        </p:txBody>
      </p:sp>
      <p:sp>
        <p:nvSpPr>
          <p:cNvPr id="3" name="Content Placeholder 2"/>
          <p:cNvSpPr>
            <a:spLocks noGrp="1"/>
          </p:cNvSpPr>
          <p:nvPr>
            <p:ph idx="1"/>
          </p:nvPr>
        </p:nvSpPr>
        <p:spPr/>
        <p:txBody>
          <a:bodyPr>
            <a:normAutofit fontScale="92500" lnSpcReduction="10000"/>
          </a:bodyPr>
          <a:lstStyle/>
          <a:p>
            <a:pPr marL="114300" indent="0">
              <a:buNone/>
            </a:pPr>
            <a:r>
              <a:rPr lang="en-US" sz="2800" dirty="0" smtClean="0"/>
              <a:t>Over two years the Integrating STEM project will provide 120 hours of content-focused PD for middle grade science and math teachers in Citrus County through:</a:t>
            </a:r>
          </a:p>
          <a:p>
            <a:pPr lvl="1"/>
            <a:r>
              <a:rPr lang="en-US" sz="2800" dirty="0" smtClean="0"/>
              <a:t>Summer PD workshops (4 days per summer)</a:t>
            </a:r>
          </a:p>
          <a:p>
            <a:pPr lvl="1"/>
            <a:r>
              <a:rPr lang="en-US" sz="2800" dirty="0" smtClean="0"/>
              <a:t>4 PD days during each academic school year </a:t>
            </a:r>
          </a:p>
          <a:p>
            <a:pPr lvl="1"/>
            <a:r>
              <a:rPr lang="en-US" sz="2800" dirty="0" smtClean="0"/>
              <a:t>Establishment and Support of 8 LS teams for 3 LS cycles per academic year</a:t>
            </a:r>
          </a:p>
          <a:p>
            <a:pPr lvl="1"/>
            <a:r>
              <a:rPr lang="en-US" sz="2800" dirty="0" smtClean="0"/>
              <a:t>STEM Summer Bridge Program: 15 teachers will co-teach lessons and engage in LS in the delivery of a 5-day STEM enrichment program for academically at-risk rising 6</a:t>
            </a:r>
            <a:r>
              <a:rPr lang="en-US" sz="2800" baseline="30000" dirty="0" smtClean="0"/>
              <a:t>th</a:t>
            </a:r>
            <a:r>
              <a:rPr lang="en-US" sz="2800" dirty="0" smtClean="0"/>
              <a:t> graders.</a:t>
            </a:r>
          </a:p>
          <a:p>
            <a:pPr lvl="1"/>
            <a:endParaRPr lang="en-US" dirty="0" smtClean="0"/>
          </a:p>
          <a:p>
            <a:endParaRPr lang="en-US" dirty="0"/>
          </a:p>
          <a:p>
            <a:endParaRPr lang="en-US" dirty="0"/>
          </a:p>
        </p:txBody>
      </p:sp>
    </p:spTree>
    <p:extLst>
      <p:ext uri="{BB962C8B-B14F-4D97-AF65-F5344CB8AC3E}">
        <p14:creationId xmlns:p14="http://schemas.microsoft.com/office/powerpoint/2010/main" val="41649089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922"/>
            <a:ext cx="7620000" cy="1143000"/>
          </a:xfrm>
        </p:spPr>
        <p:txBody>
          <a:bodyPr/>
          <a:lstStyle/>
          <a:p>
            <a:pPr algn="ctr"/>
            <a:r>
              <a:rPr lang="en-US" sz="3800" dirty="0" smtClean="0"/>
              <a:t>BIOSCOPES</a:t>
            </a:r>
            <a:endParaRPr lang="en-US" sz="3800" dirty="0"/>
          </a:p>
        </p:txBody>
      </p:sp>
      <p:sp>
        <p:nvSpPr>
          <p:cNvPr id="3" name="Content Placeholder 2"/>
          <p:cNvSpPr>
            <a:spLocks noGrp="1"/>
          </p:cNvSpPr>
          <p:nvPr>
            <p:ph idx="1"/>
          </p:nvPr>
        </p:nvSpPr>
        <p:spPr>
          <a:xfrm>
            <a:off x="457200" y="1693084"/>
            <a:ext cx="7620000" cy="5050368"/>
          </a:xfrm>
        </p:spPr>
        <p:txBody>
          <a:bodyPr>
            <a:normAutofit/>
          </a:bodyPr>
          <a:lstStyle/>
          <a:p>
            <a:pPr marL="114300" indent="0">
              <a:buNone/>
            </a:pPr>
            <a:r>
              <a:rPr lang="en-US" sz="3000" dirty="0" smtClean="0"/>
              <a:t>The</a:t>
            </a:r>
            <a:r>
              <a:rPr lang="en-US" sz="3000" b="1" dirty="0" smtClean="0"/>
              <a:t> B</a:t>
            </a:r>
            <a:r>
              <a:rPr lang="en-US" sz="3000" dirty="0" smtClean="0"/>
              <a:t>iology </a:t>
            </a:r>
            <a:r>
              <a:rPr lang="en-US" sz="3000" b="1" dirty="0"/>
              <a:t>I</a:t>
            </a:r>
            <a:r>
              <a:rPr lang="en-US" sz="3000" dirty="0"/>
              <a:t>nstitute and </a:t>
            </a:r>
            <a:r>
              <a:rPr lang="en-US" sz="3000" b="1" dirty="0"/>
              <a:t>O</a:t>
            </a:r>
            <a:r>
              <a:rPr lang="en-US" sz="3000" dirty="0"/>
              <a:t>nline </a:t>
            </a:r>
            <a:r>
              <a:rPr lang="en-US" sz="3000" b="1" dirty="0"/>
              <a:t>S</a:t>
            </a:r>
            <a:r>
              <a:rPr lang="en-US" sz="3000" dirty="0"/>
              <a:t>upport: </a:t>
            </a:r>
            <a:r>
              <a:rPr lang="en-US" sz="3000" b="1" dirty="0"/>
              <a:t>C</a:t>
            </a:r>
            <a:r>
              <a:rPr lang="en-US" sz="3000" dirty="0"/>
              <a:t>ollaborative </a:t>
            </a:r>
            <a:r>
              <a:rPr lang="en-US" sz="3000" b="1" dirty="0"/>
              <a:t>O</a:t>
            </a:r>
            <a:r>
              <a:rPr lang="en-US" sz="3000" dirty="0"/>
              <a:t>pportunities to </a:t>
            </a:r>
            <a:r>
              <a:rPr lang="en-US" sz="3000" b="1" dirty="0"/>
              <a:t>P</a:t>
            </a:r>
            <a:r>
              <a:rPr lang="en-US" sz="3000" dirty="0"/>
              <a:t>romote </a:t>
            </a:r>
            <a:r>
              <a:rPr lang="en-US" sz="3000" b="1" dirty="0"/>
              <a:t>E</a:t>
            </a:r>
            <a:r>
              <a:rPr lang="en-US" sz="3000" dirty="0"/>
              <a:t>xcellence in </a:t>
            </a:r>
            <a:r>
              <a:rPr lang="en-US" sz="3000" b="1" dirty="0" smtClean="0"/>
              <a:t>S</a:t>
            </a:r>
            <a:r>
              <a:rPr lang="en-US" sz="3000" dirty="0" smtClean="0"/>
              <a:t>cience (BIOSCOPES) is:</a:t>
            </a:r>
          </a:p>
          <a:p>
            <a:pPr marL="114300" indent="0">
              <a:buNone/>
            </a:pPr>
            <a:endParaRPr lang="en-US" sz="3000" dirty="0" smtClean="0"/>
          </a:p>
          <a:p>
            <a:pPr marL="411480" lvl="1" indent="0">
              <a:buNone/>
            </a:pPr>
            <a:r>
              <a:rPr lang="en-US" sz="2800" dirty="0" smtClean="0"/>
              <a:t>a </a:t>
            </a:r>
            <a:r>
              <a:rPr lang="en-US" sz="2800" dirty="0"/>
              <a:t>Next Generation Science Partnership of </a:t>
            </a:r>
            <a:r>
              <a:rPr lang="en-US" sz="2800" dirty="0" smtClean="0"/>
              <a:t>FCR</a:t>
            </a:r>
            <a:r>
              <a:rPr lang="en-US" sz="2800" dirty="0"/>
              <a:t>-</a:t>
            </a:r>
            <a:r>
              <a:rPr lang="en-US" sz="2800" dirty="0" smtClean="0"/>
              <a:t>STEM </a:t>
            </a:r>
            <a:r>
              <a:rPr lang="en-US" sz="2800" dirty="0"/>
              <a:t>at </a:t>
            </a:r>
            <a:r>
              <a:rPr lang="en-US" sz="2800" dirty="0" smtClean="0"/>
              <a:t>FSU; </a:t>
            </a:r>
            <a:r>
              <a:rPr lang="en-US" sz="2800" dirty="0"/>
              <a:t>the Panhandle Area Educational Consortium (PAEC), and 20 urban, mid-sized and rural districts in North and Central </a:t>
            </a:r>
            <a:r>
              <a:rPr lang="en-US" sz="2800" dirty="0" smtClean="0"/>
              <a:t>Florida.</a:t>
            </a:r>
            <a:endParaRPr lang="en-US" sz="2800" dirty="0"/>
          </a:p>
        </p:txBody>
      </p:sp>
      <p:pic>
        <p:nvPicPr>
          <p:cNvPr id="4" name="rg_hi" descr="http://t1.gstatic.com/images?q=tbn:ANd9GcR9aopILZniTiU5BINlVkvsd5N02Y9DMamHMOPHMPoLWxdaIWLkvQ"/>
          <p:cNvPicPr/>
          <p:nvPr/>
        </p:nvPicPr>
        <p:blipFill>
          <a:blip r:embed="rId2">
            <a:extLst>
              <a:ext uri="{28A0092B-C50C-407E-A947-70E740481C1C}">
                <a14:useLocalDpi xmlns:a14="http://schemas.microsoft.com/office/drawing/2010/main" val="0"/>
              </a:ext>
            </a:extLst>
          </a:blip>
          <a:srcRect/>
          <a:stretch>
            <a:fillRect/>
          </a:stretch>
        </p:blipFill>
        <p:spPr bwMode="auto">
          <a:xfrm>
            <a:off x="6906384" y="5670208"/>
            <a:ext cx="1450026" cy="1100817"/>
          </a:xfrm>
          <a:prstGeom prst="rect">
            <a:avLst/>
          </a:prstGeom>
          <a:noFill/>
          <a:ln>
            <a:noFill/>
          </a:ln>
        </p:spPr>
      </p:pic>
      <p:pic>
        <p:nvPicPr>
          <p:cNvPr id="5" name="il_fi" descr="http://www.paec.org/images/horizon/bioscopes.jpg"/>
          <p:cNvPicPr/>
          <p:nvPr/>
        </p:nvPicPr>
        <p:blipFill>
          <a:blip r:embed="rId3">
            <a:extLst>
              <a:ext uri="{28A0092B-C50C-407E-A947-70E740481C1C}">
                <a14:useLocalDpi xmlns:a14="http://schemas.microsoft.com/office/drawing/2010/main" val="0"/>
              </a:ext>
            </a:extLst>
          </a:blip>
          <a:srcRect/>
          <a:stretch>
            <a:fillRect/>
          </a:stretch>
        </p:blipFill>
        <p:spPr bwMode="auto">
          <a:xfrm>
            <a:off x="267521" y="5931713"/>
            <a:ext cx="2759458" cy="917957"/>
          </a:xfrm>
          <a:prstGeom prst="rect">
            <a:avLst/>
          </a:prstGeom>
          <a:noFill/>
          <a:ln>
            <a:noFill/>
          </a:ln>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3891597" y="5502525"/>
            <a:ext cx="1360805" cy="1355475"/>
          </a:xfrm>
          <a:prstGeom prst="rect">
            <a:avLst/>
          </a:prstGeom>
          <a:noFill/>
          <a:ln>
            <a:noFill/>
          </a:ln>
        </p:spPr>
      </p:pic>
    </p:spTree>
    <p:extLst>
      <p:ext uri="{BB962C8B-B14F-4D97-AF65-F5344CB8AC3E}">
        <p14:creationId xmlns:p14="http://schemas.microsoft.com/office/powerpoint/2010/main" val="309835232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766"/>
            <a:ext cx="7620000" cy="1143000"/>
          </a:xfrm>
        </p:spPr>
        <p:txBody>
          <a:bodyPr/>
          <a:lstStyle/>
          <a:p>
            <a:pPr algn="ctr"/>
            <a:r>
              <a:rPr lang="en-US" sz="3800" dirty="0" smtClean="0"/>
              <a:t>BIOSCOPE’S MAIN GOALS</a:t>
            </a:r>
            <a:endParaRPr lang="en-US" sz="3800" dirty="0"/>
          </a:p>
        </p:txBody>
      </p:sp>
      <p:sp>
        <p:nvSpPr>
          <p:cNvPr id="3" name="Content Placeholder 2"/>
          <p:cNvSpPr>
            <a:spLocks noGrp="1"/>
          </p:cNvSpPr>
          <p:nvPr>
            <p:ph idx="1"/>
          </p:nvPr>
        </p:nvSpPr>
        <p:spPr>
          <a:xfrm>
            <a:off x="457200" y="1995420"/>
            <a:ext cx="7620000" cy="4405379"/>
          </a:xfrm>
        </p:spPr>
        <p:txBody>
          <a:bodyPr>
            <a:normAutofit/>
          </a:bodyPr>
          <a:lstStyle/>
          <a:p>
            <a:pPr marL="114300" indent="0">
              <a:buNone/>
            </a:pPr>
            <a:r>
              <a:rPr lang="en-US" sz="2800" dirty="0" smtClean="0"/>
              <a:t>1. Enhance pedagogical content knowledge of science teachers of middle school students and </a:t>
            </a:r>
            <a:r>
              <a:rPr lang="en-US" sz="2800" dirty="0"/>
              <a:t>high school </a:t>
            </a:r>
            <a:r>
              <a:rPr lang="en-US" sz="2800" dirty="0" smtClean="0"/>
              <a:t>Biology I students.</a:t>
            </a:r>
          </a:p>
          <a:p>
            <a:pPr marL="114300" indent="0">
              <a:buNone/>
            </a:pPr>
            <a:r>
              <a:rPr lang="en-US" sz="2800" dirty="0" smtClean="0"/>
              <a:t> </a:t>
            </a:r>
          </a:p>
          <a:p>
            <a:pPr marL="114300" indent="0">
              <a:buNone/>
            </a:pPr>
            <a:r>
              <a:rPr lang="en-US" sz="2800" dirty="0" smtClean="0"/>
              <a:t>2. Develop </a:t>
            </a:r>
            <a:r>
              <a:rPr lang="en-US" sz="2800" dirty="0"/>
              <a:t>sustainable </a:t>
            </a:r>
            <a:r>
              <a:rPr lang="en-US" sz="2800" dirty="0" smtClean="0"/>
              <a:t>Lesson </a:t>
            </a:r>
            <a:r>
              <a:rPr lang="en-US" sz="2800" dirty="0"/>
              <a:t>Study </a:t>
            </a:r>
            <a:r>
              <a:rPr lang="en-US" sz="2800" dirty="0" smtClean="0"/>
              <a:t>teams </a:t>
            </a:r>
            <a:r>
              <a:rPr lang="en-US" sz="2800" dirty="0"/>
              <a:t>to provide ongoing support for increasing the quality and rigor of science instruction aligned with the NGSSS. </a:t>
            </a:r>
            <a:endParaRPr lang="en-US" sz="2800" dirty="0" smtClean="0"/>
          </a:p>
          <a:p>
            <a:endParaRPr lang="en-US" dirty="0"/>
          </a:p>
        </p:txBody>
      </p:sp>
    </p:spTree>
    <p:extLst>
      <p:ext uri="{BB962C8B-B14F-4D97-AF65-F5344CB8AC3E}">
        <p14:creationId xmlns:p14="http://schemas.microsoft.com/office/powerpoint/2010/main" val="1730612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610"/>
            <a:ext cx="7620000" cy="1143000"/>
          </a:xfrm>
        </p:spPr>
        <p:txBody>
          <a:bodyPr/>
          <a:lstStyle/>
          <a:p>
            <a:pPr algn="ctr"/>
            <a:r>
              <a:rPr lang="en-US" sz="3800" dirty="0"/>
              <a:t>BIOSCOPE’S MAIN GOALS</a:t>
            </a:r>
          </a:p>
        </p:txBody>
      </p:sp>
      <p:sp>
        <p:nvSpPr>
          <p:cNvPr id="3" name="Content Placeholder 2"/>
          <p:cNvSpPr>
            <a:spLocks noGrp="1"/>
          </p:cNvSpPr>
          <p:nvPr>
            <p:ph idx="1"/>
          </p:nvPr>
        </p:nvSpPr>
        <p:spPr>
          <a:xfrm>
            <a:off x="457200" y="2096200"/>
            <a:ext cx="7620000" cy="4304599"/>
          </a:xfrm>
        </p:spPr>
        <p:txBody>
          <a:bodyPr/>
          <a:lstStyle/>
          <a:p>
            <a:pPr marL="114300" indent="0">
              <a:buNone/>
            </a:pPr>
            <a:r>
              <a:rPr lang="en-US" sz="2800" dirty="0"/>
              <a:t>3. Enhance participating teachers’ implementation of high-quality science instruction for middle school students and high school Biology I students. </a:t>
            </a:r>
          </a:p>
          <a:p>
            <a:pPr marL="114300" indent="0">
              <a:buNone/>
            </a:pPr>
            <a:endParaRPr lang="en-US" sz="2800" dirty="0"/>
          </a:p>
          <a:p>
            <a:pPr marL="114300" indent="0">
              <a:buNone/>
            </a:pPr>
            <a:r>
              <a:rPr lang="en-US" sz="2800" dirty="0"/>
              <a:t>4. Enhance student achievement in science in middle and high schools. </a:t>
            </a:r>
          </a:p>
          <a:p>
            <a:endParaRPr lang="en-US" dirty="0"/>
          </a:p>
        </p:txBody>
      </p:sp>
    </p:spTree>
    <p:extLst>
      <p:ext uri="{BB962C8B-B14F-4D97-AF65-F5344CB8AC3E}">
        <p14:creationId xmlns:p14="http://schemas.microsoft.com/office/powerpoint/2010/main" val="12925387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g_hi" descr="http://t1.gstatic.com/images?q=tbn:ANd9GcR9aopILZniTiU5BINlVkvsd5N02Y9DMamHMOPHMPoLWxdaIWLkvQ"/>
          <p:cNvPicPr/>
          <p:nvPr/>
        </p:nvPicPr>
        <p:blipFill>
          <a:blip r:embed="rId2">
            <a:extLst>
              <a:ext uri="{28A0092B-C50C-407E-A947-70E740481C1C}">
                <a14:useLocalDpi xmlns:a14="http://schemas.microsoft.com/office/drawing/2010/main" val="0"/>
              </a:ext>
            </a:extLst>
          </a:blip>
          <a:srcRect/>
          <a:stretch>
            <a:fillRect/>
          </a:stretch>
        </p:blipFill>
        <p:spPr bwMode="auto">
          <a:xfrm>
            <a:off x="342682" y="5927292"/>
            <a:ext cx="1182389" cy="922863"/>
          </a:xfrm>
          <a:prstGeom prst="rect">
            <a:avLst/>
          </a:prstGeom>
          <a:noFill/>
          <a:ln>
            <a:noFill/>
          </a:ln>
        </p:spPr>
      </p:pic>
      <p:sp>
        <p:nvSpPr>
          <p:cNvPr id="2" name="Title 1"/>
          <p:cNvSpPr>
            <a:spLocks noGrp="1"/>
          </p:cNvSpPr>
          <p:nvPr>
            <p:ph type="title"/>
          </p:nvPr>
        </p:nvSpPr>
        <p:spPr>
          <a:xfrm>
            <a:off x="457200" y="-68014"/>
            <a:ext cx="7620000" cy="1143000"/>
          </a:xfrm>
        </p:spPr>
        <p:txBody>
          <a:bodyPr/>
          <a:lstStyle/>
          <a:p>
            <a:pPr algn="ctr"/>
            <a:r>
              <a:rPr lang="en-US" dirty="0" smtClean="0"/>
              <a:t>   </a:t>
            </a:r>
            <a:r>
              <a:rPr lang="en-US" sz="3800" dirty="0" smtClean="0"/>
              <a:t>Lesson Study Toolkit Project</a:t>
            </a:r>
            <a:endParaRPr lang="en-US" sz="3800" dirty="0"/>
          </a:p>
        </p:txBody>
      </p:sp>
      <p:sp>
        <p:nvSpPr>
          <p:cNvPr id="3" name="Content Placeholder 2"/>
          <p:cNvSpPr>
            <a:spLocks noGrp="1"/>
          </p:cNvSpPr>
          <p:nvPr>
            <p:ph idx="1"/>
          </p:nvPr>
        </p:nvSpPr>
        <p:spPr/>
        <p:txBody>
          <a:bodyPr/>
          <a:lstStyle/>
          <a:p>
            <a:pPr marL="114300" indent="0">
              <a:buNone/>
            </a:pPr>
            <a:r>
              <a:rPr lang="en-US" sz="2800" dirty="0"/>
              <a:t>The Lesson Study Toolkit Project (LSTP) will engage </a:t>
            </a:r>
            <a:r>
              <a:rPr lang="en-US" sz="2800" dirty="0" smtClean="0"/>
              <a:t>LS teams </a:t>
            </a:r>
            <a:r>
              <a:rPr lang="en-US" sz="2800" dirty="0"/>
              <a:t>of K-12 teachers in the development of toolkits that will be used by lesson study groups as frameworks for researching and designing instructional units to address key topics in the </a:t>
            </a:r>
            <a:r>
              <a:rPr lang="en-US" sz="2800" dirty="0" smtClean="0"/>
              <a:t>CCSS and NGSSS. </a:t>
            </a:r>
            <a:endParaRPr lang="en-US" sz="2400" dirty="0"/>
          </a:p>
          <a:p>
            <a:r>
              <a:rPr lang="en-US" sz="2400" dirty="0"/>
              <a:t>12 subject-specific toolkits will be developed for CPALMS, for a minimum of one each per grade level (K-2, 3-5, 6-8, 9-12), in each of the three subject areas of mathematics, science, and English language arts.  </a:t>
            </a:r>
          </a:p>
        </p:txBody>
      </p:sp>
      <p:sp>
        <p:nvSpPr>
          <p:cNvPr id="4" name="Text Box 5"/>
          <p:cNvSpPr txBox="1"/>
          <p:nvPr/>
        </p:nvSpPr>
        <p:spPr>
          <a:xfrm>
            <a:off x="1978025" y="6273800"/>
            <a:ext cx="6099175" cy="5842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0000"/>
              </a:lnSpc>
              <a:spcBef>
                <a:spcPts val="0"/>
              </a:spcBef>
              <a:spcAft>
                <a:spcPts val="900"/>
              </a:spcAft>
            </a:pPr>
            <a:r>
              <a:rPr lang="en-US" b="1" kern="1200" dirty="0">
                <a:solidFill>
                  <a:srgbClr val="0F197C"/>
                </a:solidFill>
                <a:effectLst>
                  <a:outerShdw blurRad="63500" dir="3600000" algn="tl" rotWithShape="0">
                    <a:srgbClr val="000000">
                      <a:alpha val="70000"/>
                    </a:srgbClr>
                  </a:outerShdw>
                </a:effectLst>
                <a:latin typeface="Calibri"/>
                <a:ea typeface="Tw Cen MT"/>
                <a:cs typeface="Calibri"/>
              </a:rPr>
              <a:t>C</a:t>
            </a:r>
            <a:r>
              <a:rPr lang="en-US" b="1" kern="1200" dirty="0">
                <a:solidFill>
                  <a:srgbClr val="288810"/>
                </a:solidFill>
                <a:effectLst>
                  <a:outerShdw blurRad="63500" dir="3600000" algn="tl" rotWithShape="0">
                    <a:srgbClr val="000000">
                      <a:alpha val="70000"/>
                    </a:srgbClr>
                  </a:outerShdw>
                </a:effectLst>
                <a:latin typeface="Calibri"/>
                <a:ea typeface="Tw Cen MT"/>
                <a:cs typeface="Calibri"/>
              </a:rPr>
              <a:t>ollaborate • </a:t>
            </a:r>
            <a:r>
              <a:rPr lang="en-US" b="1" kern="1200" dirty="0">
                <a:solidFill>
                  <a:srgbClr val="0F197C"/>
                </a:solidFill>
                <a:effectLst>
                  <a:outerShdw blurRad="63500" dir="3600000" algn="tl" rotWithShape="0">
                    <a:srgbClr val="000000">
                      <a:alpha val="70000"/>
                    </a:srgbClr>
                  </a:outerShdw>
                </a:effectLst>
                <a:latin typeface="Calibri"/>
                <a:ea typeface="Tw Cen MT"/>
                <a:cs typeface="Calibri"/>
              </a:rPr>
              <a:t>P</a:t>
            </a:r>
            <a:r>
              <a:rPr lang="en-US" b="1" kern="1200" dirty="0">
                <a:solidFill>
                  <a:srgbClr val="288810"/>
                </a:solidFill>
                <a:effectLst>
                  <a:outerShdw blurRad="63500" dir="3600000" algn="tl" rotWithShape="0">
                    <a:srgbClr val="000000">
                      <a:alpha val="70000"/>
                    </a:srgbClr>
                  </a:outerShdw>
                </a:effectLst>
                <a:latin typeface="Calibri"/>
                <a:ea typeface="Tw Cen MT"/>
                <a:cs typeface="Calibri"/>
              </a:rPr>
              <a:t>lan • </a:t>
            </a:r>
            <a:r>
              <a:rPr lang="en-US" b="1" kern="1200" dirty="0">
                <a:solidFill>
                  <a:srgbClr val="0F197C"/>
                </a:solidFill>
                <a:effectLst>
                  <a:outerShdw blurRad="63500" dir="3600000" algn="tl" rotWithShape="0">
                    <a:srgbClr val="000000">
                      <a:alpha val="70000"/>
                    </a:srgbClr>
                  </a:outerShdw>
                </a:effectLst>
                <a:latin typeface="Calibri"/>
                <a:ea typeface="Tw Cen MT"/>
                <a:cs typeface="Calibri"/>
              </a:rPr>
              <a:t>A</a:t>
            </a:r>
            <a:r>
              <a:rPr lang="en-US" b="1" kern="1200" dirty="0">
                <a:solidFill>
                  <a:srgbClr val="288810"/>
                </a:solidFill>
                <a:effectLst>
                  <a:outerShdw blurRad="63500" dir="3600000" algn="tl" rotWithShape="0">
                    <a:srgbClr val="000000">
                      <a:alpha val="70000"/>
                    </a:srgbClr>
                  </a:outerShdw>
                </a:effectLst>
                <a:latin typeface="Calibri"/>
                <a:ea typeface="Tw Cen MT"/>
                <a:cs typeface="Calibri"/>
              </a:rPr>
              <a:t>lign • </a:t>
            </a:r>
            <a:r>
              <a:rPr lang="en-US" b="1" kern="1200" dirty="0">
                <a:solidFill>
                  <a:srgbClr val="0F197C"/>
                </a:solidFill>
                <a:effectLst>
                  <a:outerShdw blurRad="63500" dir="3600000" algn="tl" rotWithShape="0">
                    <a:srgbClr val="000000">
                      <a:alpha val="70000"/>
                    </a:srgbClr>
                  </a:outerShdw>
                </a:effectLst>
                <a:latin typeface="Calibri"/>
                <a:ea typeface="Tw Cen MT"/>
                <a:cs typeface="Calibri"/>
              </a:rPr>
              <a:t>L</a:t>
            </a:r>
            <a:r>
              <a:rPr lang="en-US" b="1" kern="1200" dirty="0">
                <a:solidFill>
                  <a:srgbClr val="288810"/>
                </a:solidFill>
                <a:effectLst>
                  <a:outerShdw blurRad="63500" dir="3600000" algn="tl" rotWithShape="0">
                    <a:srgbClr val="000000">
                      <a:alpha val="70000"/>
                    </a:srgbClr>
                  </a:outerShdw>
                </a:effectLst>
                <a:latin typeface="Calibri"/>
                <a:ea typeface="Tw Cen MT"/>
                <a:cs typeface="Calibri"/>
              </a:rPr>
              <a:t>earn • </a:t>
            </a:r>
            <a:r>
              <a:rPr lang="en-US" b="1" kern="1200" dirty="0">
                <a:solidFill>
                  <a:srgbClr val="0F197C"/>
                </a:solidFill>
                <a:effectLst>
                  <a:outerShdw blurRad="63500" dir="3600000" algn="tl" rotWithShape="0">
                    <a:srgbClr val="000000">
                      <a:alpha val="70000"/>
                    </a:srgbClr>
                  </a:outerShdw>
                </a:effectLst>
                <a:latin typeface="Calibri"/>
                <a:ea typeface="Tw Cen MT"/>
                <a:cs typeface="Calibri"/>
              </a:rPr>
              <a:t>M</a:t>
            </a:r>
            <a:r>
              <a:rPr lang="en-US" b="1" kern="1200" dirty="0">
                <a:solidFill>
                  <a:srgbClr val="288810"/>
                </a:solidFill>
                <a:effectLst>
                  <a:outerShdw blurRad="63500" dir="3600000" algn="tl" rotWithShape="0">
                    <a:srgbClr val="000000">
                      <a:alpha val="70000"/>
                    </a:srgbClr>
                  </a:outerShdw>
                </a:effectLst>
                <a:latin typeface="Calibri"/>
                <a:ea typeface="Tw Cen MT"/>
                <a:cs typeface="Calibri"/>
              </a:rPr>
              <a:t>otivate • </a:t>
            </a:r>
            <a:r>
              <a:rPr lang="en-US" b="1" kern="1200" dirty="0">
                <a:solidFill>
                  <a:srgbClr val="0F197C"/>
                </a:solidFill>
                <a:effectLst>
                  <a:outerShdw blurRad="63500" dir="3600000" algn="tl" rotWithShape="0">
                    <a:srgbClr val="000000">
                      <a:alpha val="70000"/>
                    </a:srgbClr>
                  </a:outerShdw>
                </a:effectLst>
                <a:latin typeface="Calibri"/>
                <a:ea typeface="Tw Cen MT"/>
                <a:cs typeface="Calibri"/>
              </a:rPr>
              <a:t>S</a:t>
            </a:r>
            <a:r>
              <a:rPr lang="en-US" b="1" kern="1200" dirty="0">
                <a:solidFill>
                  <a:srgbClr val="288810"/>
                </a:solidFill>
                <a:effectLst>
                  <a:outerShdw blurRad="63500" dir="3600000" algn="tl" rotWithShape="0">
                    <a:srgbClr val="000000">
                      <a:alpha val="70000"/>
                    </a:srgbClr>
                  </a:outerShdw>
                </a:effectLst>
                <a:latin typeface="Calibri"/>
                <a:ea typeface="Tw Cen MT"/>
                <a:cs typeface="Calibri"/>
              </a:rPr>
              <a:t>hare</a:t>
            </a:r>
            <a:endParaRPr lang="en-US" dirty="0">
              <a:effectLst/>
              <a:latin typeface="Times"/>
              <a:ea typeface="ＭＳ 明朝"/>
              <a:cs typeface="Times New Roman"/>
            </a:endParaRPr>
          </a:p>
        </p:txBody>
      </p:sp>
    </p:spTree>
    <p:extLst>
      <p:ext uri="{BB962C8B-B14F-4D97-AF65-F5344CB8AC3E}">
        <p14:creationId xmlns:p14="http://schemas.microsoft.com/office/powerpoint/2010/main" val="5936410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090"/>
            <a:ext cx="7620000" cy="6575818"/>
          </a:xfrm>
        </p:spPr>
        <p:txBody>
          <a:bodyPr>
            <a:normAutofit/>
          </a:bodyPr>
          <a:lstStyle/>
          <a:p>
            <a:pPr marL="114300" indent="0" algn="ctr">
              <a:buNone/>
            </a:pPr>
            <a:r>
              <a:rPr lang="en-US" sz="3800" dirty="0" smtClean="0">
                <a:solidFill>
                  <a:srgbClr val="675E47"/>
                </a:solidFill>
              </a:rPr>
              <a:t>Lesson Study Support System (LSSS)</a:t>
            </a:r>
          </a:p>
          <a:p>
            <a:pPr marL="1291590" lvl="2" indent="-514350">
              <a:buFont typeface="+mj-lt"/>
              <a:buAutoNum type="arabicPeriod"/>
            </a:pPr>
            <a:endParaRPr lang="en-US" sz="2800" dirty="0" smtClean="0"/>
          </a:p>
          <a:p>
            <a:pPr marL="777240" lvl="2" indent="0">
              <a:buNone/>
            </a:pPr>
            <a:endParaRPr lang="en-US" sz="2800" dirty="0" smtClean="0"/>
          </a:p>
          <a:p>
            <a:pPr marL="777240" lvl="2" indent="0">
              <a:buNone/>
            </a:pPr>
            <a:r>
              <a:rPr lang="en-US" sz="2800" dirty="0" smtClean="0"/>
              <a:t>The LSSS will guide LS teams through:</a:t>
            </a:r>
          </a:p>
          <a:p>
            <a:pPr lvl="2"/>
            <a:r>
              <a:rPr lang="en-US" sz="2800" dirty="0" smtClean="0"/>
              <a:t>Establishing a team (recruiting, scheduling, group norms)</a:t>
            </a:r>
          </a:p>
          <a:p>
            <a:pPr lvl="2"/>
            <a:endParaRPr lang="en-US" sz="2800" dirty="0" smtClean="0"/>
          </a:p>
          <a:p>
            <a:pPr lvl="2"/>
            <a:r>
              <a:rPr lang="en-US" sz="2800" dirty="0" smtClean="0"/>
              <a:t>Setting team goals (research theme)</a:t>
            </a:r>
          </a:p>
          <a:p>
            <a:pPr lvl="2"/>
            <a:endParaRPr lang="en-US" sz="2800" dirty="0"/>
          </a:p>
          <a:p>
            <a:pPr lvl="2"/>
            <a:r>
              <a:rPr lang="en-US" sz="2800" dirty="0" smtClean="0"/>
              <a:t>Conducting background research (student data,</a:t>
            </a:r>
            <a:r>
              <a:rPr lang="en-US" sz="2800" dirty="0"/>
              <a:t> </a:t>
            </a:r>
            <a:r>
              <a:rPr lang="en-US" sz="2800" dirty="0" smtClean="0"/>
              <a:t>research on teaching &amp; learning, formative assessments) </a:t>
            </a:r>
          </a:p>
        </p:txBody>
      </p:sp>
    </p:spTree>
    <p:extLst>
      <p:ext uri="{BB962C8B-B14F-4D97-AF65-F5344CB8AC3E}">
        <p14:creationId xmlns:p14="http://schemas.microsoft.com/office/powerpoint/2010/main" val="40166837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4" end="4"/>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6" end="6"/>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p:tgtEl>
                                          <p:spTgt spid="3">
                                            <p:txEl>
                                              <p:pRg st="8" end="8"/>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610"/>
            <a:ext cx="7620000" cy="1143000"/>
          </a:xfrm>
        </p:spPr>
        <p:txBody>
          <a:bodyPr/>
          <a:lstStyle/>
          <a:p>
            <a:pPr marL="114300" indent="0"/>
            <a:r>
              <a:rPr lang="en-US" sz="3800" dirty="0"/>
              <a:t>Lesson Study Support System (LSSS)</a:t>
            </a:r>
          </a:p>
        </p:txBody>
      </p:sp>
      <p:sp>
        <p:nvSpPr>
          <p:cNvPr id="3" name="Content Placeholder 2"/>
          <p:cNvSpPr>
            <a:spLocks noGrp="1"/>
          </p:cNvSpPr>
          <p:nvPr>
            <p:ph idx="1"/>
          </p:nvPr>
        </p:nvSpPr>
        <p:spPr>
          <a:xfrm>
            <a:off x="457200" y="1814018"/>
            <a:ext cx="7620000" cy="4586781"/>
          </a:xfrm>
        </p:spPr>
        <p:txBody>
          <a:bodyPr/>
          <a:lstStyle/>
          <a:p>
            <a:pPr lvl="2"/>
            <a:r>
              <a:rPr lang="en-US" sz="2800" dirty="0"/>
              <a:t>Planning a research lesson based upon the team’s </a:t>
            </a:r>
            <a:r>
              <a:rPr lang="en-US" sz="2800" dirty="0" smtClean="0"/>
              <a:t>research</a:t>
            </a:r>
          </a:p>
          <a:p>
            <a:pPr marL="777240" lvl="2" indent="0">
              <a:buNone/>
            </a:pPr>
            <a:endParaRPr lang="en-US" sz="2800" dirty="0"/>
          </a:p>
          <a:p>
            <a:pPr lvl="2"/>
            <a:r>
              <a:rPr lang="en-US" sz="2800" dirty="0"/>
              <a:t>Teaching a research </a:t>
            </a:r>
            <a:r>
              <a:rPr lang="en-US" sz="2800" dirty="0" smtClean="0"/>
              <a:t>lesson</a:t>
            </a:r>
          </a:p>
          <a:p>
            <a:pPr marL="777240" lvl="2" indent="0">
              <a:buNone/>
            </a:pPr>
            <a:endParaRPr lang="en-US" sz="2800" dirty="0"/>
          </a:p>
          <a:p>
            <a:pPr lvl="2"/>
            <a:r>
              <a:rPr lang="en-US" sz="2800" dirty="0"/>
              <a:t>Debriefing, Re-teaching, and reflecting on the lesson &amp; </a:t>
            </a:r>
            <a:r>
              <a:rPr lang="en-US" sz="2800" dirty="0" smtClean="0"/>
              <a:t>process</a:t>
            </a:r>
          </a:p>
          <a:p>
            <a:pPr marL="777240" lvl="2" indent="0">
              <a:buNone/>
            </a:pPr>
            <a:endParaRPr lang="en-US" sz="2800" dirty="0"/>
          </a:p>
          <a:p>
            <a:pPr lvl="2"/>
            <a:r>
              <a:rPr lang="en-US" sz="2800" dirty="0"/>
              <a:t>Reporting and sharing the team’s work</a:t>
            </a:r>
          </a:p>
          <a:p>
            <a:endParaRPr lang="en-US" dirty="0"/>
          </a:p>
        </p:txBody>
      </p:sp>
    </p:spTree>
    <p:extLst>
      <p:ext uri="{BB962C8B-B14F-4D97-AF65-F5344CB8AC3E}">
        <p14:creationId xmlns:p14="http://schemas.microsoft.com/office/powerpoint/2010/main" val="23807103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22"/>
            <a:ext cx="7620000" cy="966085"/>
          </a:xfrm>
        </p:spPr>
        <p:txBody>
          <a:bodyPr/>
          <a:lstStyle/>
          <a:p>
            <a:pPr algn="ctr"/>
            <a:r>
              <a:rPr lang="en-US" sz="3800" dirty="0" smtClean="0"/>
              <a:t>Lesson Study Support System</a:t>
            </a:r>
            <a:endParaRPr lang="en-US" sz="3800" dirty="0"/>
          </a:p>
        </p:txBody>
      </p:sp>
      <p:pic>
        <p:nvPicPr>
          <p:cNvPr id="4" name="Content Placeholder 3"/>
          <p:cNvPicPr>
            <a:picLocks noGrp="1"/>
          </p:cNvPicPr>
          <p:nvPr>
            <p:ph idx="1"/>
          </p:nvPr>
        </p:nvPicPr>
        <p:blipFill rotWithShape="1">
          <a:blip r:embed="rId3">
            <a:extLst>
              <a:ext uri="{28A0092B-C50C-407E-A947-70E740481C1C}">
                <a14:useLocalDpi xmlns:a14="http://schemas.microsoft.com/office/drawing/2010/main" val="0"/>
              </a:ext>
            </a:extLst>
          </a:blip>
          <a:srcRect t="-1" b="-1"/>
          <a:stretch/>
        </p:blipFill>
        <p:spPr>
          <a:xfrm>
            <a:off x="0" y="994307"/>
            <a:ext cx="8410222" cy="5399741"/>
          </a:xfrm>
          <a:prstGeom prst="rect">
            <a:avLst/>
          </a:prstGeom>
        </p:spPr>
      </p:pic>
      <p:sp>
        <p:nvSpPr>
          <p:cNvPr id="5" name="Text Box 17"/>
          <p:cNvSpPr txBox="1"/>
          <p:nvPr/>
        </p:nvSpPr>
        <p:spPr>
          <a:xfrm>
            <a:off x="6595634" y="6357275"/>
            <a:ext cx="1679575" cy="3505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a:lnSpc>
                <a:spcPct val="110000"/>
              </a:lnSpc>
              <a:spcBef>
                <a:spcPts val="0"/>
              </a:spcBef>
              <a:spcAft>
                <a:spcPts val="900"/>
              </a:spcAft>
            </a:pPr>
            <a:r>
              <a:rPr lang="en-US" sz="1400" b="1" kern="1200" dirty="0" err="1">
                <a:ln>
                  <a:noFill/>
                </a:ln>
                <a:solidFill>
                  <a:srgbClr val="000090"/>
                </a:solidFill>
                <a:effectLst>
                  <a:outerShdw blurRad="63500" dir="3600000" algn="tl">
                    <a:srgbClr val="000000">
                      <a:alpha val="70000"/>
                    </a:srgbClr>
                  </a:outerShdw>
                </a:effectLst>
                <a:latin typeface="Calibri"/>
                <a:ea typeface="Tw Cen MT"/>
                <a:cs typeface="Calibri"/>
              </a:rPr>
              <a:t>CPALMS</a:t>
            </a:r>
            <a:r>
              <a:rPr lang="en-US" sz="1000" b="1" kern="1200" dirty="0" err="1">
                <a:ln>
                  <a:noFill/>
                </a:ln>
                <a:solidFill>
                  <a:srgbClr val="000090"/>
                </a:solidFill>
                <a:effectLst>
                  <a:outerShdw blurRad="63500" dir="3600000" algn="tl">
                    <a:srgbClr val="000000">
                      <a:alpha val="70000"/>
                    </a:srgbClr>
                  </a:outerShdw>
                </a:effectLst>
                <a:latin typeface="Calibri"/>
                <a:ea typeface="Tw Cen MT"/>
                <a:cs typeface="Calibri"/>
              </a:rPr>
              <a:t>•</a:t>
            </a:r>
            <a:r>
              <a:rPr lang="en-US" sz="1400" b="1" kern="1200" dirty="0" err="1">
                <a:ln>
                  <a:noFill/>
                </a:ln>
                <a:solidFill>
                  <a:srgbClr val="000090"/>
                </a:solidFill>
                <a:effectLst>
                  <a:outerShdw blurRad="63500" dir="3600000" algn="tl">
                    <a:srgbClr val="000000">
                      <a:alpha val="70000"/>
                    </a:srgbClr>
                  </a:outerShdw>
                </a:effectLst>
                <a:latin typeface="Calibri"/>
                <a:ea typeface="Tw Cen MT"/>
                <a:cs typeface="Calibri"/>
              </a:rPr>
              <a:t>org</a:t>
            </a:r>
            <a:endParaRPr lang="en-US" sz="1150" kern="1200" dirty="0">
              <a:solidFill>
                <a:srgbClr val="000090"/>
              </a:solidFill>
              <a:effectLst/>
              <a:ea typeface="Tw Cen MT"/>
              <a:cs typeface="Times New Roman"/>
            </a:endParaRPr>
          </a:p>
        </p:txBody>
      </p:sp>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215230" y="6279558"/>
            <a:ext cx="1149985" cy="413385"/>
          </a:xfrm>
          <a:prstGeom prst="rect">
            <a:avLst/>
          </a:prstGeom>
        </p:spPr>
      </p:pic>
      <p:sp>
        <p:nvSpPr>
          <p:cNvPr id="7" name="Text Box 5"/>
          <p:cNvSpPr txBox="1"/>
          <p:nvPr/>
        </p:nvSpPr>
        <p:spPr>
          <a:xfrm>
            <a:off x="1351104" y="6310990"/>
            <a:ext cx="6099563" cy="58448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0000"/>
              </a:lnSpc>
              <a:spcBef>
                <a:spcPts val="0"/>
              </a:spcBef>
              <a:spcAft>
                <a:spcPts val="900"/>
              </a:spcAft>
            </a:pPr>
            <a:r>
              <a:rPr lang="en-US" b="1" kern="1200" dirty="0">
                <a:ln>
                  <a:noFill/>
                </a:ln>
                <a:solidFill>
                  <a:srgbClr val="0F197C"/>
                </a:solidFill>
                <a:effectLst>
                  <a:outerShdw blurRad="63500" dir="3600000" algn="tl">
                    <a:srgbClr val="000000">
                      <a:alpha val="70000"/>
                    </a:srgbClr>
                  </a:outerShdw>
                </a:effectLst>
                <a:latin typeface="Calibri"/>
                <a:ea typeface="Tw Cen MT"/>
                <a:cs typeface="Calibri"/>
              </a:rPr>
              <a:t>C</a:t>
            </a:r>
            <a:r>
              <a:rPr lang="en-US" b="1" kern="1200" dirty="0">
                <a:ln>
                  <a:noFill/>
                </a:ln>
                <a:solidFill>
                  <a:srgbClr val="288810"/>
                </a:solidFill>
                <a:effectLst>
                  <a:outerShdw blurRad="63500" dir="3600000" algn="tl">
                    <a:srgbClr val="000000">
                      <a:alpha val="70000"/>
                    </a:srgbClr>
                  </a:outerShdw>
                </a:effectLst>
                <a:latin typeface="Calibri"/>
                <a:ea typeface="Tw Cen MT"/>
                <a:cs typeface="Calibri"/>
              </a:rPr>
              <a:t>ollaborate • </a:t>
            </a:r>
            <a:r>
              <a:rPr lang="en-US" b="1" kern="1200" dirty="0">
                <a:ln>
                  <a:noFill/>
                </a:ln>
                <a:solidFill>
                  <a:srgbClr val="0F197C"/>
                </a:solidFill>
                <a:effectLst>
                  <a:outerShdw blurRad="63500" dir="3600000" algn="tl">
                    <a:srgbClr val="000000">
                      <a:alpha val="70000"/>
                    </a:srgbClr>
                  </a:outerShdw>
                </a:effectLst>
                <a:latin typeface="Calibri"/>
                <a:ea typeface="Tw Cen MT"/>
                <a:cs typeface="Calibri"/>
              </a:rPr>
              <a:t>P</a:t>
            </a:r>
            <a:r>
              <a:rPr lang="en-US" b="1" kern="1200" dirty="0">
                <a:ln>
                  <a:noFill/>
                </a:ln>
                <a:solidFill>
                  <a:srgbClr val="288810"/>
                </a:solidFill>
                <a:effectLst>
                  <a:outerShdw blurRad="63500" dir="3600000" algn="tl">
                    <a:srgbClr val="000000">
                      <a:alpha val="70000"/>
                    </a:srgbClr>
                  </a:outerShdw>
                </a:effectLst>
                <a:latin typeface="Calibri"/>
                <a:ea typeface="Tw Cen MT"/>
                <a:cs typeface="Calibri"/>
              </a:rPr>
              <a:t>lan • </a:t>
            </a:r>
            <a:r>
              <a:rPr lang="en-US" b="1" kern="1200" dirty="0">
                <a:ln>
                  <a:noFill/>
                </a:ln>
                <a:solidFill>
                  <a:srgbClr val="0F197C"/>
                </a:solidFill>
                <a:effectLst>
                  <a:outerShdw blurRad="63500" dir="3600000" algn="tl">
                    <a:srgbClr val="000000">
                      <a:alpha val="70000"/>
                    </a:srgbClr>
                  </a:outerShdw>
                </a:effectLst>
                <a:latin typeface="Calibri"/>
                <a:ea typeface="Tw Cen MT"/>
                <a:cs typeface="Calibri"/>
              </a:rPr>
              <a:t>A</a:t>
            </a:r>
            <a:r>
              <a:rPr lang="en-US" b="1" kern="1200" dirty="0">
                <a:ln>
                  <a:noFill/>
                </a:ln>
                <a:solidFill>
                  <a:srgbClr val="288810"/>
                </a:solidFill>
                <a:effectLst>
                  <a:outerShdw blurRad="63500" dir="3600000" algn="tl">
                    <a:srgbClr val="000000">
                      <a:alpha val="70000"/>
                    </a:srgbClr>
                  </a:outerShdw>
                </a:effectLst>
                <a:latin typeface="Calibri"/>
                <a:ea typeface="Tw Cen MT"/>
                <a:cs typeface="Calibri"/>
              </a:rPr>
              <a:t>lign • </a:t>
            </a:r>
            <a:r>
              <a:rPr lang="en-US" b="1" kern="1200" dirty="0">
                <a:ln>
                  <a:noFill/>
                </a:ln>
                <a:solidFill>
                  <a:srgbClr val="0F197C"/>
                </a:solidFill>
                <a:effectLst>
                  <a:outerShdw blurRad="63500" dir="3600000" algn="tl">
                    <a:srgbClr val="000000">
                      <a:alpha val="70000"/>
                    </a:srgbClr>
                  </a:outerShdw>
                </a:effectLst>
                <a:latin typeface="Calibri"/>
                <a:ea typeface="Tw Cen MT"/>
                <a:cs typeface="Calibri"/>
              </a:rPr>
              <a:t>L</a:t>
            </a:r>
            <a:r>
              <a:rPr lang="en-US" b="1" kern="1200" dirty="0">
                <a:ln>
                  <a:noFill/>
                </a:ln>
                <a:solidFill>
                  <a:srgbClr val="288810"/>
                </a:solidFill>
                <a:effectLst>
                  <a:outerShdw blurRad="63500" dir="3600000" algn="tl">
                    <a:srgbClr val="000000">
                      <a:alpha val="70000"/>
                    </a:srgbClr>
                  </a:outerShdw>
                </a:effectLst>
                <a:latin typeface="Calibri"/>
                <a:ea typeface="Tw Cen MT"/>
                <a:cs typeface="Calibri"/>
              </a:rPr>
              <a:t>earn • </a:t>
            </a:r>
            <a:r>
              <a:rPr lang="en-US" b="1" kern="1200" dirty="0">
                <a:ln>
                  <a:noFill/>
                </a:ln>
                <a:solidFill>
                  <a:srgbClr val="0F197C"/>
                </a:solidFill>
                <a:effectLst>
                  <a:outerShdw blurRad="63500" dir="3600000" algn="tl">
                    <a:srgbClr val="000000">
                      <a:alpha val="70000"/>
                    </a:srgbClr>
                  </a:outerShdw>
                </a:effectLst>
                <a:latin typeface="Calibri"/>
                <a:ea typeface="Tw Cen MT"/>
                <a:cs typeface="Calibri"/>
              </a:rPr>
              <a:t>M</a:t>
            </a:r>
            <a:r>
              <a:rPr lang="en-US" b="1" kern="1200" dirty="0">
                <a:ln>
                  <a:noFill/>
                </a:ln>
                <a:solidFill>
                  <a:srgbClr val="288810"/>
                </a:solidFill>
                <a:effectLst>
                  <a:outerShdw blurRad="63500" dir="3600000" algn="tl">
                    <a:srgbClr val="000000">
                      <a:alpha val="70000"/>
                    </a:srgbClr>
                  </a:outerShdw>
                </a:effectLst>
                <a:latin typeface="Calibri"/>
                <a:ea typeface="Tw Cen MT"/>
                <a:cs typeface="Calibri"/>
              </a:rPr>
              <a:t>otivate • </a:t>
            </a:r>
            <a:r>
              <a:rPr lang="en-US" b="1" kern="1200" dirty="0">
                <a:ln>
                  <a:noFill/>
                </a:ln>
                <a:solidFill>
                  <a:srgbClr val="0F197C"/>
                </a:solidFill>
                <a:effectLst>
                  <a:outerShdw blurRad="63500" dir="3600000" algn="tl">
                    <a:srgbClr val="000000">
                      <a:alpha val="70000"/>
                    </a:srgbClr>
                  </a:outerShdw>
                </a:effectLst>
                <a:latin typeface="Calibri"/>
                <a:ea typeface="Tw Cen MT"/>
                <a:cs typeface="Calibri"/>
              </a:rPr>
              <a:t>S</a:t>
            </a:r>
            <a:r>
              <a:rPr lang="en-US" b="1" kern="1200" dirty="0">
                <a:ln>
                  <a:noFill/>
                </a:ln>
                <a:solidFill>
                  <a:srgbClr val="288810"/>
                </a:solidFill>
                <a:effectLst>
                  <a:outerShdw blurRad="63500" dir="3600000" algn="tl">
                    <a:srgbClr val="000000">
                      <a:alpha val="70000"/>
                    </a:srgbClr>
                  </a:outerShdw>
                </a:effectLst>
                <a:latin typeface="Calibri"/>
                <a:ea typeface="Tw Cen MT"/>
                <a:cs typeface="Calibri"/>
              </a:rPr>
              <a:t>hare</a:t>
            </a:r>
            <a:endParaRPr lang="en-US" kern="1200" dirty="0">
              <a:solidFill>
                <a:srgbClr val="288810"/>
              </a:solidFill>
              <a:effectLst/>
              <a:ea typeface="Tw Cen MT"/>
              <a:cs typeface="Times New Roman"/>
            </a:endParaRPr>
          </a:p>
        </p:txBody>
      </p:sp>
    </p:spTree>
    <p:extLst>
      <p:ext uri="{BB962C8B-B14F-4D97-AF65-F5344CB8AC3E}">
        <p14:creationId xmlns:p14="http://schemas.microsoft.com/office/powerpoint/2010/main" val="209073108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4751"/>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3800" dirty="0" smtClean="0"/>
              <a:t>A Brief History of Lesson Study in Florida</a:t>
            </a:r>
            <a:endParaRPr lang="en-US" sz="3800" dirty="0"/>
          </a:p>
        </p:txBody>
      </p:sp>
      <p:sp>
        <p:nvSpPr>
          <p:cNvPr id="6" name="Sun 5"/>
          <p:cNvSpPr/>
          <p:nvPr/>
        </p:nvSpPr>
        <p:spPr>
          <a:xfrm>
            <a:off x="6019257" y="2026420"/>
            <a:ext cx="340079" cy="354189"/>
          </a:xfrm>
          <a:prstGeom prst="sun">
            <a:avLst/>
          </a:prstGeom>
          <a:solidFill>
            <a:srgbClr val="FFFF00"/>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ectangle 7"/>
          <p:cNvSpPr/>
          <p:nvPr/>
        </p:nvSpPr>
        <p:spPr>
          <a:xfrm>
            <a:off x="604729" y="4198917"/>
            <a:ext cx="6954378" cy="1815882"/>
          </a:xfrm>
          <a:prstGeom prst="rect">
            <a:avLst/>
          </a:prstGeom>
        </p:spPr>
        <p:txBody>
          <a:bodyPr wrap="square">
            <a:spAutoFit/>
          </a:bodyPr>
          <a:lstStyle/>
          <a:p>
            <a:pPr>
              <a:spcBef>
                <a:spcPts val="0"/>
              </a:spcBef>
            </a:pPr>
            <a:r>
              <a:rPr lang="en-US" sz="2800" b="1" dirty="0"/>
              <a:t>2005</a:t>
            </a:r>
            <a:r>
              <a:rPr lang="en-US" sz="2800" dirty="0"/>
              <a:t> - The Office of Science Teaching Activities (OSTA) at Florida State University implements LS in a local elementary school and in the science department of a local high school.</a:t>
            </a:r>
          </a:p>
        </p:txBody>
      </p:sp>
      <p:sp>
        <p:nvSpPr>
          <p:cNvPr id="10" name="TextBox 9"/>
          <p:cNvSpPr txBox="1"/>
          <p:nvPr/>
        </p:nvSpPr>
        <p:spPr>
          <a:xfrm>
            <a:off x="604729" y="1675149"/>
            <a:ext cx="6712487" cy="2523768"/>
          </a:xfrm>
          <a:prstGeom prst="rect">
            <a:avLst/>
          </a:prstGeom>
          <a:noFill/>
        </p:spPr>
        <p:txBody>
          <a:bodyPr wrap="square" rtlCol="0">
            <a:spAutoFit/>
          </a:bodyPr>
          <a:lstStyle/>
          <a:p>
            <a:r>
              <a:rPr lang="en-US" sz="2800" b="1" dirty="0"/>
              <a:t>2003</a:t>
            </a:r>
            <a:r>
              <a:rPr lang="en-US" sz="2800" dirty="0"/>
              <a:t>- Alice Gill delivered a lesson study presentation to the Volusia Co. Teachers Organization (VTO).  A team of eight teachers from six elementary schools deliver their first lesson.</a:t>
            </a:r>
          </a:p>
          <a:p>
            <a:endParaRPr lang="en-US" dirty="0"/>
          </a:p>
        </p:txBody>
      </p:sp>
      <p:sp>
        <p:nvSpPr>
          <p:cNvPr id="12" name="Sun 11"/>
          <p:cNvSpPr/>
          <p:nvPr/>
        </p:nvSpPr>
        <p:spPr>
          <a:xfrm>
            <a:off x="3499555" y="1105772"/>
            <a:ext cx="340079" cy="354189"/>
          </a:xfrm>
          <a:prstGeom prst="sun">
            <a:avLst/>
          </a:prstGeom>
          <a:solidFill>
            <a:srgbClr val="FFFF00"/>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5439641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p:tgtEl>
                                          <p:spTgt spid="10">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0">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p:tgtEl>
                                          <p:spTgt spid="12"/>
                                        </p:tgtEl>
                                        <p:attrNameLst>
                                          <p:attrName>ppt_y</p:attrName>
                                        </p:attrNameLst>
                                      </p:cBhvr>
                                      <p:tavLst>
                                        <p:tav tm="0">
                                          <p:val>
                                            <p:strVal val="#ppt_y+#ppt_h*1.125000"/>
                                          </p:val>
                                        </p:tav>
                                        <p:tav tm="100000">
                                          <p:val>
                                            <p:strVal val="#ppt_y"/>
                                          </p:val>
                                        </p:tav>
                                      </p:tavLst>
                                    </p:anim>
                                    <p:animEffect transition="in" filter="wipe(up)">
                                      <p:cBhvr>
                                        <p:cTn id="14" dur="500"/>
                                        <p:tgtEl>
                                          <p:spTgt spid="12"/>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p:tgtEl>
                                          <p:spTgt spid="8"/>
                                        </p:tgtEl>
                                        <p:attrNameLst>
                                          <p:attrName>ppt_y</p:attrName>
                                        </p:attrNameLst>
                                      </p:cBhvr>
                                      <p:tavLst>
                                        <p:tav tm="0">
                                          <p:val>
                                            <p:strVal val="#ppt_y+#ppt_h*1.125000"/>
                                          </p:val>
                                        </p:tav>
                                        <p:tav tm="100000">
                                          <p:val>
                                            <p:strVal val="#ppt_y"/>
                                          </p:val>
                                        </p:tav>
                                      </p:tavLst>
                                    </p:anim>
                                    <p:animEffect transition="in" filter="wipe(up)">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admin\Desktop\New folder (2)\00_appview.png"/>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480778" cy="6858000"/>
          </a:xfrm>
          <a:prstGeom prst="rect">
            <a:avLst/>
          </a:prstGeom>
          <a:noFill/>
          <a:ln>
            <a:noFill/>
          </a:ln>
        </p:spPr>
      </p:pic>
    </p:spTree>
    <p:extLst>
      <p:ext uri="{BB962C8B-B14F-4D97-AF65-F5344CB8AC3E}">
        <p14:creationId xmlns:p14="http://schemas.microsoft.com/office/powerpoint/2010/main" val="252931465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stretch>
            <a:fillRect/>
          </a:stretch>
        </p:blipFill>
        <p:spPr>
          <a:xfrm>
            <a:off x="0" y="0"/>
            <a:ext cx="8480778" cy="6858000"/>
          </a:xfrm>
          <a:prstGeom prst="rect">
            <a:avLst/>
          </a:prstGeom>
        </p:spPr>
      </p:pic>
    </p:spTree>
    <p:extLst>
      <p:ext uri="{BB962C8B-B14F-4D97-AF65-F5344CB8AC3E}">
        <p14:creationId xmlns:p14="http://schemas.microsoft.com/office/powerpoint/2010/main" val="18797417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stretch>
            <a:fillRect/>
          </a:stretch>
        </p:blipFill>
        <p:spPr>
          <a:xfrm>
            <a:off x="0" y="0"/>
            <a:ext cx="8438444" cy="6858000"/>
          </a:xfrm>
          <a:prstGeom prst="rect">
            <a:avLst/>
          </a:prstGeom>
        </p:spPr>
      </p:pic>
    </p:spTree>
    <p:extLst>
      <p:ext uri="{BB962C8B-B14F-4D97-AF65-F5344CB8AC3E}">
        <p14:creationId xmlns:p14="http://schemas.microsoft.com/office/powerpoint/2010/main" val="299129693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stretch>
            <a:fillRect/>
          </a:stretch>
        </p:blipFill>
        <p:spPr>
          <a:xfrm>
            <a:off x="0" y="0"/>
            <a:ext cx="8480778" cy="6858000"/>
          </a:xfrm>
          <a:prstGeom prst="rect">
            <a:avLst/>
          </a:prstGeom>
        </p:spPr>
      </p:pic>
    </p:spTree>
    <p:extLst>
      <p:ext uri="{BB962C8B-B14F-4D97-AF65-F5344CB8AC3E}">
        <p14:creationId xmlns:p14="http://schemas.microsoft.com/office/powerpoint/2010/main" val="79763206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stretch>
            <a:fillRect/>
          </a:stretch>
        </p:blipFill>
        <p:spPr>
          <a:xfrm>
            <a:off x="-1" y="0"/>
            <a:ext cx="8466667" cy="6857999"/>
          </a:xfrm>
          <a:prstGeom prst="rect">
            <a:avLst/>
          </a:prstGeom>
        </p:spPr>
      </p:pic>
    </p:spTree>
    <p:extLst>
      <p:ext uri="{BB962C8B-B14F-4D97-AF65-F5344CB8AC3E}">
        <p14:creationId xmlns:p14="http://schemas.microsoft.com/office/powerpoint/2010/main" val="76072001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stretch>
            <a:fillRect/>
          </a:stretch>
        </p:blipFill>
        <p:spPr>
          <a:xfrm>
            <a:off x="1" y="14111"/>
            <a:ext cx="8494888" cy="6857999"/>
          </a:xfrm>
          <a:prstGeom prst="rect">
            <a:avLst/>
          </a:prstGeom>
        </p:spPr>
      </p:pic>
    </p:spTree>
    <p:extLst>
      <p:ext uri="{BB962C8B-B14F-4D97-AF65-F5344CB8AC3E}">
        <p14:creationId xmlns:p14="http://schemas.microsoft.com/office/powerpoint/2010/main" val="423200368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l_fi" descr="http://www.susdfoundation.org/images/logo_helios.jpg"/>
          <p:cNvPicPr/>
          <p:nvPr/>
        </p:nvPicPr>
        <p:blipFill>
          <a:blip r:embed="rId2">
            <a:extLst>
              <a:ext uri="{28A0092B-C50C-407E-A947-70E740481C1C}">
                <a14:useLocalDpi xmlns:a14="http://schemas.microsoft.com/office/drawing/2010/main" val="0"/>
              </a:ext>
            </a:extLst>
          </a:blip>
          <a:srcRect/>
          <a:stretch>
            <a:fillRect/>
          </a:stretch>
        </p:blipFill>
        <p:spPr bwMode="auto">
          <a:xfrm>
            <a:off x="7196296" y="1228750"/>
            <a:ext cx="1149706" cy="1210112"/>
          </a:xfrm>
          <a:prstGeom prst="rect">
            <a:avLst/>
          </a:prstGeom>
          <a:noFill/>
          <a:ln>
            <a:noFill/>
          </a:ln>
        </p:spPr>
      </p:pic>
      <p:pic>
        <p:nvPicPr>
          <p:cNvPr id="4" name="rg_hi" descr="http://t1.gstatic.com/images?q=tbn:ANd9GcR9aopILZniTiU5BINlVkvsd5N02Y9DMamHMOPHMPoLWxdaIWLkvQ"/>
          <p:cNvPicPr/>
          <p:nvPr/>
        </p:nvPicPr>
        <p:blipFill>
          <a:blip r:embed="rId3">
            <a:extLst>
              <a:ext uri="{28A0092B-C50C-407E-A947-70E740481C1C}">
                <a14:useLocalDpi xmlns:a14="http://schemas.microsoft.com/office/drawing/2010/main" val="0"/>
              </a:ext>
            </a:extLst>
          </a:blip>
          <a:srcRect/>
          <a:stretch>
            <a:fillRect/>
          </a:stretch>
        </p:blipFill>
        <p:spPr bwMode="auto">
          <a:xfrm>
            <a:off x="7243570" y="2779255"/>
            <a:ext cx="1182389" cy="922863"/>
          </a:xfrm>
          <a:prstGeom prst="rect">
            <a:avLst/>
          </a:prstGeom>
          <a:noFill/>
          <a:ln>
            <a:noFill/>
          </a:ln>
        </p:spPr>
      </p:pic>
      <p:pic>
        <p:nvPicPr>
          <p:cNvPr id="5" name="il_fi" descr="http://www.erportalsoftware.com/images/logo_fsu.gif"/>
          <p:cNvPicPr/>
          <p:nvPr/>
        </p:nvPicPr>
        <p:blipFill>
          <a:blip r:embed="rId4">
            <a:extLst>
              <a:ext uri="{28A0092B-C50C-407E-A947-70E740481C1C}">
                <a14:useLocalDpi xmlns:a14="http://schemas.microsoft.com/office/drawing/2010/main" val="0"/>
              </a:ext>
            </a:extLst>
          </a:blip>
          <a:srcRect/>
          <a:stretch>
            <a:fillRect/>
          </a:stretch>
        </p:blipFill>
        <p:spPr bwMode="auto">
          <a:xfrm>
            <a:off x="3016758" y="33308"/>
            <a:ext cx="914035" cy="893857"/>
          </a:xfrm>
          <a:prstGeom prst="rect">
            <a:avLst/>
          </a:prstGeom>
          <a:noFill/>
          <a:ln>
            <a:noFill/>
          </a:ln>
        </p:spPr>
      </p:pic>
      <p:pic>
        <p:nvPicPr>
          <p:cNvPr id="6" name="il_fi" descr="http://www.ngcproject.org/florida/enews/girlsgetit-newsletter_November07_files/72.jpg"/>
          <p:cNvPicPr/>
          <p:nvPr/>
        </p:nvPicPr>
        <p:blipFill>
          <a:blip r:embed="rId5">
            <a:extLst>
              <a:ext uri="{28A0092B-C50C-407E-A947-70E740481C1C}">
                <a14:useLocalDpi xmlns:a14="http://schemas.microsoft.com/office/drawing/2010/main" val="0"/>
              </a:ext>
            </a:extLst>
          </a:blip>
          <a:srcRect/>
          <a:stretch>
            <a:fillRect/>
          </a:stretch>
        </p:blipFill>
        <p:spPr bwMode="auto">
          <a:xfrm>
            <a:off x="4640484" y="-26790"/>
            <a:ext cx="1144817" cy="792709"/>
          </a:xfrm>
          <a:prstGeom prst="rect">
            <a:avLst/>
          </a:prstGeom>
          <a:noFill/>
          <a:ln>
            <a:noFill/>
          </a:ln>
        </p:spPr>
      </p:pic>
      <p:pic>
        <p:nvPicPr>
          <p:cNvPr id="7" name="Picture 6" descr="niversity of Central Florida"/>
          <p:cNvPicPr/>
          <p:nvPr/>
        </p:nvPicPr>
        <p:blipFill>
          <a:blip r:embed="rId6">
            <a:extLst>
              <a:ext uri="{28A0092B-C50C-407E-A947-70E740481C1C}">
                <a14:useLocalDpi xmlns:a14="http://schemas.microsoft.com/office/drawing/2010/main" val="0"/>
              </a:ext>
            </a:extLst>
          </a:blip>
          <a:srcRect/>
          <a:stretch>
            <a:fillRect/>
          </a:stretch>
        </p:blipFill>
        <p:spPr bwMode="auto">
          <a:xfrm>
            <a:off x="29273" y="6275986"/>
            <a:ext cx="1029970" cy="549275"/>
          </a:xfrm>
          <a:prstGeom prst="rect">
            <a:avLst/>
          </a:prstGeom>
          <a:noFill/>
          <a:ln>
            <a:noFill/>
          </a:ln>
        </p:spPr>
      </p:pic>
      <p:pic>
        <p:nvPicPr>
          <p:cNvPr id="8" name="il_fi" descr="http://www.paec.org/images/horizon/bioscopes.jpg"/>
          <p:cNvPicPr/>
          <p:nvPr/>
        </p:nvPicPr>
        <p:blipFill>
          <a:blip r:embed="rId7">
            <a:extLst>
              <a:ext uri="{28A0092B-C50C-407E-A947-70E740481C1C}">
                <a14:useLocalDpi xmlns:a14="http://schemas.microsoft.com/office/drawing/2010/main" val="0"/>
              </a:ext>
            </a:extLst>
          </a:blip>
          <a:srcRect/>
          <a:stretch>
            <a:fillRect/>
          </a:stretch>
        </p:blipFill>
        <p:spPr bwMode="auto">
          <a:xfrm>
            <a:off x="6289241" y="-9861"/>
            <a:ext cx="2116551" cy="695160"/>
          </a:xfrm>
          <a:prstGeom prst="rect">
            <a:avLst/>
          </a:prstGeom>
          <a:noFill/>
          <a:ln>
            <a:noFill/>
          </a:ln>
        </p:spPr>
      </p:pic>
      <p:pic>
        <p:nvPicPr>
          <p:cNvPr id="9" name="Picture 8" descr="http://tpl.ucf.edu/summit/images/title_bar3.jpg"/>
          <p:cNvPicPr/>
          <p:nvPr/>
        </p:nvPicPr>
        <p:blipFill>
          <a:blip r:embed="rId8">
            <a:extLst>
              <a:ext uri="{28A0092B-C50C-407E-A947-70E740481C1C}">
                <a14:useLocalDpi xmlns:a14="http://schemas.microsoft.com/office/drawing/2010/main" val="0"/>
              </a:ext>
            </a:extLst>
          </a:blip>
          <a:srcRect/>
          <a:stretch>
            <a:fillRect/>
          </a:stretch>
        </p:blipFill>
        <p:spPr bwMode="auto">
          <a:xfrm>
            <a:off x="1169137" y="6275986"/>
            <a:ext cx="5323413" cy="562938"/>
          </a:xfrm>
          <a:prstGeom prst="rect">
            <a:avLst/>
          </a:prstGeom>
          <a:noFill/>
          <a:ln>
            <a:noFill/>
          </a:ln>
        </p:spPr>
      </p:pic>
      <p:pic>
        <p:nvPicPr>
          <p:cNvPr id="11" name="il_fi" descr="http://cascio-communications.com/web/wp-content/uploads/ets-logo.jpg"/>
          <p:cNvPicPr/>
          <p:nvPr/>
        </p:nvPicPr>
        <p:blipFill>
          <a:blip r:embed="rId9">
            <a:extLst>
              <a:ext uri="{28A0092B-C50C-407E-A947-70E740481C1C}">
                <a14:useLocalDpi xmlns:a14="http://schemas.microsoft.com/office/drawing/2010/main" val="0"/>
              </a:ext>
            </a:extLst>
          </a:blip>
          <a:srcRect/>
          <a:stretch>
            <a:fillRect/>
          </a:stretch>
        </p:blipFill>
        <p:spPr bwMode="auto">
          <a:xfrm>
            <a:off x="7304045" y="4647136"/>
            <a:ext cx="1117048" cy="747049"/>
          </a:xfrm>
          <a:prstGeom prst="rect">
            <a:avLst/>
          </a:prstGeom>
          <a:noFill/>
          <a:ln>
            <a:noFill/>
          </a:ln>
        </p:spPr>
      </p:pic>
      <p:pic>
        <p:nvPicPr>
          <p:cNvPr id="12" name="Picture 11"/>
          <p:cNvPicPr/>
          <p:nvPr/>
        </p:nvPicPr>
        <p:blipFill>
          <a:blip r:embed="rId10">
            <a:extLst>
              <a:ext uri="{28A0092B-C50C-407E-A947-70E740481C1C}">
                <a14:useLocalDpi xmlns:a14="http://schemas.microsoft.com/office/drawing/2010/main" val="0"/>
              </a:ext>
            </a:extLst>
          </a:blip>
          <a:srcRect/>
          <a:stretch>
            <a:fillRect/>
          </a:stretch>
        </p:blipFill>
        <p:spPr bwMode="auto">
          <a:xfrm>
            <a:off x="45276" y="1207088"/>
            <a:ext cx="1155074" cy="1283566"/>
          </a:xfrm>
          <a:prstGeom prst="rect">
            <a:avLst/>
          </a:prstGeom>
          <a:noFill/>
          <a:ln>
            <a:noFill/>
          </a:ln>
        </p:spPr>
      </p:pic>
      <p:pic>
        <p:nvPicPr>
          <p:cNvPr id="13" name="Picture 12"/>
          <p:cNvPicPr/>
          <p:nvPr/>
        </p:nvPicPr>
        <p:blipFill>
          <a:blip r:embed="rId11">
            <a:extLst>
              <a:ext uri="{28A0092B-C50C-407E-A947-70E740481C1C}">
                <a14:useLocalDpi xmlns:a14="http://schemas.microsoft.com/office/drawing/2010/main" val="0"/>
              </a:ext>
            </a:extLst>
          </a:blip>
          <a:srcRect/>
          <a:stretch>
            <a:fillRect/>
          </a:stretch>
        </p:blipFill>
        <p:spPr bwMode="auto">
          <a:xfrm>
            <a:off x="-84569" y="4656143"/>
            <a:ext cx="1796415" cy="1458595"/>
          </a:xfrm>
          <a:prstGeom prst="rect">
            <a:avLst/>
          </a:prstGeom>
          <a:noFill/>
          <a:ln>
            <a:noFill/>
          </a:ln>
        </p:spPr>
      </p:pic>
      <p:pic>
        <p:nvPicPr>
          <p:cNvPr id="14" name="Picture 13"/>
          <p:cNvPicPr/>
          <p:nvPr/>
        </p:nvPicPr>
        <p:blipFill>
          <a:blip r:embed="rId12">
            <a:extLst>
              <a:ext uri="{28A0092B-C50C-407E-A947-70E740481C1C}">
                <a14:useLocalDpi xmlns:a14="http://schemas.microsoft.com/office/drawing/2010/main" val="0"/>
              </a:ext>
            </a:extLst>
          </a:blip>
          <a:srcRect/>
          <a:stretch>
            <a:fillRect/>
          </a:stretch>
        </p:blipFill>
        <p:spPr bwMode="auto">
          <a:xfrm>
            <a:off x="29273" y="2904686"/>
            <a:ext cx="1447800" cy="1426210"/>
          </a:xfrm>
          <a:prstGeom prst="rect">
            <a:avLst/>
          </a:prstGeom>
          <a:noFill/>
          <a:ln>
            <a:noFill/>
          </a:ln>
        </p:spPr>
      </p:pic>
      <p:pic>
        <p:nvPicPr>
          <p:cNvPr id="15" name="il_fi" descr="http://www.collegefes.org/news/press266.jpg"/>
          <p:cNvPicPr/>
          <p:nvPr/>
        </p:nvPicPr>
        <p:blipFill>
          <a:blip r:embed="rId13">
            <a:extLst>
              <a:ext uri="{28A0092B-C50C-407E-A947-70E740481C1C}">
                <a14:useLocalDpi xmlns:a14="http://schemas.microsoft.com/office/drawing/2010/main" val="0"/>
              </a:ext>
            </a:extLst>
          </a:blip>
          <a:srcRect/>
          <a:stretch>
            <a:fillRect/>
          </a:stretch>
        </p:blipFill>
        <p:spPr bwMode="auto">
          <a:xfrm>
            <a:off x="-1" y="19068"/>
            <a:ext cx="2297969" cy="746851"/>
          </a:xfrm>
          <a:prstGeom prst="rect">
            <a:avLst/>
          </a:prstGeom>
          <a:noFill/>
          <a:ln>
            <a:noFill/>
          </a:ln>
        </p:spPr>
      </p:pic>
      <p:sp>
        <p:nvSpPr>
          <p:cNvPr id="17" name="Sun 16"/>
          <p:cNvSpPr/>
          <p:nvPr/>
        </p:nvSpPr>
        <p:spPr>
          <a:xfrm>
            <a:off x="2495655" y="843658"/>
            <a:ext cx="348555" cy="361240"/>
          </a:xfrm>
          <a:prstGeom prst="sun">
            <a:avLst/>
          </a:prstGeom>
          <a:solidFill>
            <a:srgbClr val="FFFF00"/>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Sun 17"/>
          <p:cNvSpPr/>
          <p:nvPr/>
        </p:nvSpPr>
        <p:spPr>
          <a:xfrm>
            <a:off x="3673918" y="1096086"/>
            <a:ext cx="348555" cy="361240"/>
          </a:xfrm>
          <a:prstGeom prst="sun">
            <a:avLst/>
          </a:prstGeom>
          <a:solidFill>
            <a:srgbClr val="FFFF00"/>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Sun 18"/>
          <p:cNvSpPr/>
          <p:nvPr/>
        </p:nvSpPr>
        <p:spPr>
          <a:xfrm>
            <a:off x="5744985" y="2490653"/>
            <a:ext cx="348555" cy="361240"/>
          </a:xfrm>
          <a:prstGeom prst="sun">
            <a:avLst/>
          </a:prstGeom>
          <a:solidFill>
            <a:srgbClr val="FFFF00"/>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Sun 19"/>
          <p:cNvSpPr/>
          <p:nvPr/>
        </p:nvSpPr>
        <p:spPr>
          <a:xfrm>
            <a:off x="5919262" y="3521498"/>
            <a:ext cx="348555" cy="361240"/>
          </a:xfrm>
          <a:prstGeom prst="sun">
            <a:avLst/>
          </a:prstGeom>
          <a:solidFill>
            <a:srgbClr val="FFFF00"/>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Sun 20"/>
          <p:cNvSpPr/>
          <p:nvPr/>
        </p:nvSpPr>
        <p:spPr>
          <a:xfrm>
            <a:off x="4955166" y="1570982"/>
            <a:ext cx="348555" cy="361240"/>
          </a:xfrm>
          <a:prstGeom prst="sun">
            <a:avLst/>
          </a:prstGeom>
          <a:solidFill>
            <a:srgbClr val="FFFF00"/>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3" name="Picture 82"/>
          <p:cNvPicPr/>
          <p:nvPr/>
        </p:nvPicPr>
        <p:blipFill>
          <a:blip r:embed="rId14">
            <a:extLst>
              <a:ext uri="{28A0092B-C50C-407E-A947-70E740481C1C}">
                <a14:useLocalDpi xmlns:a14="http://schemas.microsoft.com/office/drawing/2010/main" val="0"/>
              </a:ext>
            </a:extLst>
          </a:blip>
          <a:srcRect/>
          <a:stretch>
            <a:fillRect/>
          </a:stretch>
        </p:blipFill>
        <p:spPr bwMode="auto">
          <a:xfrm>
            <a:off x="6748606" y="6251372"/>
            <a:ext cx="1677354" cy="599272"/>
          </a:xfrm>
          <a:prstGeom prst="rect">
            <a:avLst/>
          </a:prstGeom>
          <a:noFill/>
          <a:ln>
            <a:noFill/>
          </a:ln>
        </p:spPr>
      </p:pic>
    </p:spTree>
    <p:extLst>
      <p:ext uri="{BB962C8B-B14F-4D97-AF65-F5344CB8AC3E}">
        <p14:creationId xmlns:p14="http://schemas.microsoft.com/office/powerpoint/2010/main" val="42734360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ppt_y</p:attrName>
                                        </p:attrNameLst>
                                      </p:cBhvr>
                                      <p:tavLst>
                                        <p:tav tm="0">
                                          <p:val>
                                            <p:strVal val="#ppt_y+#ppt_h*1.125000"/>
                                          </p:val>
                                        </p:tav>
                                        <p:tav tm="100000">
                                          <p:val>
                                            <p:strVal val="#ppt_y"/>
                                          </p:val>
                                        </p:tav>
                                      </p:tavLst>
                                    </p:anim>
                                    <p:animEffect transition="in" filter="wipe(up)">
                                      <p:cBhvr>
                                        <p:cTn id="8" dur="500"/>
                                        <p:tgtEl>
                                          <p:spTgt spid="15"/>
                                        </p:tgtEl>
                                      </p:cBhvr>
                                    </p:animEffect>
                                  </p:childTnLst>
                                </p:cTn>
                              </p:par>
                              <p:par>
                                <p:cTn id="9" presetID="1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ppt_y</p:attrName>
                                        </p:attrNameLst>
                                      </p:cBhvr>
                                      <p:tavLst>
                                        <p:tav tm="0">
                                          <p:val>
                                            <p:strVal val="#ppt_y+#ppt_h*1.125000"/>
                                          </p:val>
                                        </p:tav>
                                        <p:tav tm="100000">
                                          <p:val>
                                            <p:strVal val="#ppt_y"/>
                                          </p:val>
                                        </p:tav>
                                      </p:tavLst>
                                    </p:anim>
                                    <p:animEffect transition="in" filter="wipe(up)">
                                      <p:cBhvr>
                                        <p:cTn id="12" dur="500"/>
                                        <p:tgtEl>
                                          <p:spTgt spid="5"/>
                                        </p:tgtEl>
                                      </p:cBhvr>
                                    </p:animEffect>
                                  </p:childTnLst>
                                </p:cTn>
                              </p:par>
                              <p:par>
                                <p:cTn id="13" presetID="1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p:tgtEl>
                                          <p:spTgt spid="6"/>
                                        </p:tgtEl>
                                        <p:attrNameLst>
                                          <p:attrName>ppt_y</p:attrName>
                                        </p:attrNameLst>
                                      </p:cBhvr>
                                      <p:tavLst>
                                        <p:tav tm="0">
                                          <p:val>
                                            <p:strVal val="#ppt_y+#ppt_h*1.125000"/>
                                          </p:val>
                                        </p:tav>
                                        <p:tav tm="100000">
                                          <p:val>
                                            <p:strVal val="#ppt_y"/>
                                          </p:val>
                                        </p:tav>
                                      </p:tavLst>
                                    </p:anim>
                                    <p:animEffect transition="in" filter="wipe(up)">
                                      <p:cBhvr>
                                        <p:cTn id="16" dur="500"/>
                                        <p:tgtEl>
                                          <p:spTgt spid="6"/>
                                        </p:tgtEl>
                                      </p:cBhvr>
                                    </p:animEffect>
                                  </p:childTnLst>
                                </p:cTn>
                              </p:par>
                              <p:par>
                                <p:cTn id="17" presetID="1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up)">
                                      <p:cBhvr>
                                        <p:cTn id="20" dur="500"/>
                                        <p:tgtEl>
                                          <p:spTgt spid="8"/>
                                        </p:tgtEl>
                                      </p:cBhvr>
                                    </p:animEffect>
                                  </p:childTnLst>
                                </p:cTn>
                              </p:par>
                              <p:par>
                                <p:cTn id="21" presetID="1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p:tgtEl>
                                          <p:spTgt spid="10"/>
                                        </p:tgtEl>
                                        <p:attrNameLst>
                                          <p:attrName>ppt_y</p:attrName>
                                        </p:attrNameLst>
                                      </p:cBhvr>
                                      <p:tavLst>
                                        <p:tav tm="0">
                                          <p:val>
                                            <p:strVal val="#ppt_y+#ppt_h*1.125000"/>
                                          </p:val>
                                        </p:tav>
                                        <p:tav tm="100000">
                                          <p:val>
                                            <p:strVal val="#ppt_y"/>
                                          </p:val>
                                        </p:tav>
                                      </p:tavLst>
                                    </p:anim>
                                    <p:animEffect transition="in" filter="wipe(up)">
                                      <p:cBhvr>
                                        <p:cTn id="24" dur="500"/>
                                        <p:tgtEl>
                                          <p:spTgt spid="10"/>
                                        </p:tgtEl>
                                      </p:cBhvr>
                                    </p:animEffect>
                                  </p:childTnLst>
                                </p:cTn>
                              </p:par>
                              <p:par>
                                <p:cTn id="25" presetID="12" presetClass="entr" presetSubtype="4"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p:tgtEl>
                                          <p:spTgt spid="4"/>
                                        </p:tgtEl>
                                        <p:attrNameLst>
                                          <p:attrName>ppt_y</p:attrName>
                                        </p:attrNameLst>
                                      </p:cBhvr>
                                      <p:tavLst>
                                        <p:tav tm="0">
                                          <p:val>
                                            <p:strVal val="#ppt_y+#ppt_h*1.125000"/>
                                          </p:val>
                                        </p:tav>
                                        <p:tav tm="100000">
                                          <p:val>
                                            <p:strVal val="#ppt_y"/>
                                          </p:val>
                                        </p:tav>
                                      </p:tavLst>
                                    </p:anim>
                                    <p:animEffect transition="in" filter="wipe(up)">
                                      <p:cBhvr>
                                        <p:cTn id="28" dur="500"/>
                                        <p:tgtEl>
                                          <p:spTgt spid="4"/>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p:tgtEl>
                                          <p:spTgt spid="18"/>
                                        </p:tgtEl>
                                        <p:attrNameLst>
                                          <p:attrName>ppt_y</p:attrName>
                                        </p:attrNameLst>
                                      </p:cBhvr>
                                      <p:tavLst>
                                        <p:tav tm="0">
                                          <p:val>
                                            <p:strVal val="#ppt_y+#ppt_h*1.125000"/>
                                          </p:val>
                                        </p:tav>
                                        <p:tav tm="100000">
                                          <p:val>
                                            <p:strVal val="#ppt_y"/>
                                          </p:val>
                                        </p:tav>
                                      </p:tavLst>
                                    </p:anim>
                                    <p:animEffect transition="in" filter="wipe(up)">
                                      <p:cBhvr>
                                        <p:cTn id="32" dur="500"/>
                                        <p:tgtEl>
                                          <p:spTgt spid="18"/>
                                        </p:tgtEl>
                                      </p:cBhvr>
                                    </p:animEffect>
                                  </p:childTnLst>
                                </p:cTn>
                              </p:par>
                              <p:par>
                                <p:cTn id="33" presetID="1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p:tgtEl>
                                          <p:spTgt spid="11"/>
                                        </p:tgtEl>
                                        <p:attrNameLst>
                                          <p:attrName>ppt_y</p:attrName>
                                        </p:attrNameLst>
                                      </p:cBhvr>
                                      <p:tavLst>
                                        <p:tav tm="0">
                                          <p:val>
                                            <p:strVal val="#ppt_y+#ppt_h*1.125000"/>
                                          </p:val>
                                        </p:tav>
                                        <p:tav tm="100000">
                                          <p:val>
                                            <p:strVal val="#ppt_y"/>
                                          </p:val>
                                        </p:tav>
                                      </p:tavLst>
                                    </p:anim>
                                    <p:animEffect transition="in" filter="wipe(up)">
                                      <p:cBhvr>
                                        <p:cTn id="36" dur="500"/>
                                        <p:tgtEl>
                                          <p:spTgt spid="11"/>
                                        </p:tgtEl>
                                      </p:cBhvr>
                                    </p:animEffect>
                                  </p:childTnLst>
                                </p:cTn>
                              </p:par>
                              <p:par>
                                <p:cTn id="37" presetID="12" presetClass="entr" presetSubtype="4" fill="hold"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500"/>
                                        <p:tgtEl>
                                          <p:spTgt spid="83"/>
                                        </p:tgtEl>
                                        <p:attrNameLst>
                                          <p:attrName>ppt_y</p:attrName>
                                        </p:attrNameLst>
                                      </p:cBhvr>
                                      <p:tavLst>
                                        <p:tav tm="0">
                                          <p:val>
                                            <p:strVal val="#ppt_y+#ppt_h*1.125000"/>
                                          </p:val>
                                        </p:tav>
                                        <p:tav tm="100000">
                                          <p:val>
                                            <p:strVal val="#ppt_y"/>
                                          </p:val>
                                        </p:tav>
                                      </p:tavLst>
                                    </p:anim>
                                    <p:animEffect transition="in" filter="wipe(up)">
                                      <p:cBhvr>
                                        <p:cTn id="40" dur="500"/>
                                        <p:tgtEl>
                                          <p:spTgt spid="83"/>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p:tgtEl>
                                          <p:spTgt spid="17"/>
                                        </p:tgtEl>
                                        <p:attrNameLst>
                                          <p:attrName>ppt_y</p:attrName>
                                        </p:attrNameLst>
                                      </p:cBhvr>
                                      <p:tavLst>
                                        <p:tav tm="0">
                                          <p:val>
                                            <p:strVal val="#ppt_y+#ppt_h*1.125000"/>
                                          </p:val>
                                        </p:tav>
                                        <p:tav tm="100000">
                                          <p:val>
                                            <p:strVal val="#ppt_y"/>
                                          </p:val>
                                        </p:tav>
                                      </p:tavLst>
                                    </p:anim>
                                    <p:animEffect transition="in" filter="wipe(up)">
                                      <p:cBhvr>
                                        <p:cTn id="46" dur="500"/>
                                        <p:tgtEl>
                                          <p:spTgt spid="17"/>
                                        </p:tgtEl>
                                      </p:cBhvr>
                                    </p:animEffect>
                                  </p:childTnLst>
                                </p:cTn>
                              </p:par>
                              <p:par>
                                <p:cTn id="47" presetID="12" presetClass="entr" presetSubtype="4"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p:tgtEl>
                                          <p:spTgt spid="12"/>
                                        </p:tgtEl>
                                        <p:attrNameLst>
                                          <p:attrName>ppt_y</p:attrName>
                                        </p:attrNameLst>
                                      </p:cBhvr>
                                      <p:tavLst>
                                        <p:tav tm="0">
                                          <p:val>
                                            <p:strVal val="#ppt_y+#ppt_h*1.125000"/>
                                          </p:val>
                                        </p:tav>
                                        <p:tav tm="100000">
                                          <p:val>
                                            <p:strVal val="#ppt_y"/>
                                          </p:val>
                                        </p:tav>
                                      </p:tavLst>
                                    </p:anim>
                                    <p:animEffect transition="in" filter="wipe(up)">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p:tgtEl>
                                          <p:spTgt spid="14"/>
                                        </p:tgtEl>
                                        <p:attrNameLst>
                                          <p:attrName>ppt_y</p:attrName>
                                        </p:attrNameLst>
                                      </p:cBhvr>
                                      <p:tavLst>
                                        <p:tav tm="0">
                                          <p:val>
                                            <p:strVal val="#ppt_y+#ppt_h*1.125000"/>
                                          </p:val>
                                        </p:tav>
                                        <p:tav tm="100000">
                                          <p:val>
                                            <p:strVal val="#ppt_y"/>
                                          </p:val>
                                        </p:tav>
                                      </p:tavLst>
                                    </p:anim>
                                    <p:animEffect transition="in" filter="wipe(up)">
                                      <p:cBhvr>
                                        <p:cTn id="56" dur="500"/>
                                        <p:tgtEl>
                                          <p:spTgt spid="14"/>
                                        </p:tgtEl>
                                      </p:cBhvr>
                                    </p:animEffect>
                                  </p:childTnLst>
                                </p:cTn>
                              </p:par>
                              <p:par>
                                <p:cTn id="57" presetID="12" presetClass="entr" presetSubtype="4"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p:tgtEl>
                                          <p:spTgt spid="21"/>
                                        </p:tgtEl>
                                        <p:attrNameLst>
                                          <p:attrName>ppt_y</p:attrName>
                                        </p:attrNameLst>
                                      </p:cBhvr>
                                      <p:tavLst>
                                        <p:tav tm="0">
                                          <p:val>
                                            <p:strVal val="#ppt_y+#ppt_h*1.125000"/>
                                          </p:val>
                                        </p:tav>
                                        <p:tav tm="100000">
                                          <p:val>
                                            <p:strVal val="#ppt_y"/>
                                          </p:val>
                                        </p:tav>
                                      </p:tavLst>
                                    </p:anim>
                                    <p:animEffect transition="in" filter="wipe(up)">
                                      <p:cBhvr>
                                        <p:cTn id="60" dur="5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12" presetClass="entr" presetSubtype="4" fill="hold" nodeType="click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p:tgtEl>
                                          <p:spTgt spid="13"/>
                                        </p:tgtEl>
                                        <p:attrNameLst>
                                          <p:attrName>ppt_y</p:attrName>
                                        </p:attrNameLst>
                                      </p:cBhvr>
                                      <p:tavLst>
                                        <p:tav tm="0">
                                          <p:val>
                                            <p:strVal val="#ppt_y+#ppt_h*1.125000"/>
                                          </p:val>
                                        </p:tav>
                                        <p:tav tm="100000">
                                          <p:val>
                                            <p:strVal val="#ppt_y"/>
                                          </p:val>
                                        </p:tav>
                                      </p:tavLst>
                                    </p:anim>
                                    <p:animEffect transition="in" filter="wipe(up)">
                                      <p:cBhvr>
                                        <p:cTn id="66" dur="500"/>
                                        <p:tgtEl>
                                          <p:spTgt spid="13"/>
                                        </p:tgtEl>
                                      </p:cBhvr>
                                    </p:animEffect>
                                  </p:childTnLst>
                                </p:cTn>
                              </p:par>
                              <p:par>
                                <p:cTn id="67" presetID="12" presetClass="entr" presetSubtype="4"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p:tgtEl>
                                          <p:spTgt spid="20"/>
                                        </p:tgtEl>
                                        <p:attrNameLst>
                                          <p:attrName>ppt_y</p:attrName>
                                        </p:attrNameLst>
                                      </p:cBhvr>
                                      <p:tavLst>
                                        <p:tav tm="0">
                                          <p:val>
                                            <p:strVal val="#ppt_y+#ppt_h*1.125000"/>
                                          </p:val>
                                        </p:tav>
                                        <p:tav tm="100000">
                                          <p:val>
                                            <p:strVal val="#ppt_y"/>
                                          </p:val>
                                        </p:tav>
                                      </p:tavLst>
                                    </p:anim>
                                    <p:animEffect transition="in" filter="wipe(up)">
                                      <p:cBhvr>
                                        <p:cTn id="70" dur="500"/>
                                        <p:tgtEl>
                                          <p:spTgt spid="20"/>
                                        </p:tgtEl>
                                      </p:cBhvr>
                                    </p:animEffect>
                                  </p:childTnLst>
                                </p:cTn>
                              </p:par>
                            </p:childTnLst>
                          </p:cTn>
                        </p:par>
                      </p:childTnLst>
                    </p:cTn>
                  </p:par>
                  <p:par>
                    <p:cTn id="71" fill="hold">
                      <p:stCondLst>
                        <p:cond delay="indefinite"/>
                      </p:stCondLst>
                      <p:childTnLst>
                        <p:par>
                          <p:cTn id="72" fill="hold">
                            <p:stCondLst>
                              <p:cond delay="0"/>
                            </p:stCondLst>
                            <p:childTnLst>
                              <p:par>
                                <p:cTn id="73" presetID="12" presetClass="entr" presetSubtype="4" fill="hold" nodeType="clickEffect">
                                  <p:stCondLst>
                                    <p:cond delay="0"/>
                                  </p:stCondLst>
                                  <p:childTnLst>
                                    <p:set>
                                      <p:cBhvr>
                                        <p:cTn id="74" dur="1" fill="hold">
                                          <p:stCondLst>
                                            <p:cond delay="0"/>
                                          </p:stCondLst>
                                        </p:cTn>
                                        <p:tgtEl>
                                          <p:spTgt spid="7"/>
                                        </p:tgtEl>
                                        <p:attrNameLst>
                                          <p:attrName>style.visibility</p:attrName>
                                        </p:attrNameLst>
                                      </p:cBhvr>
                                      <p:to>
                                        <p:strVal val="visible"/>
                                      </p:to>
                                    </p:set>
                                    <p:anim calcmode="lin" valueType="num">
                                      <p:cBhvr additive="base">
                                        <p:cTn id="75" dur="500"/>
                                        <p:tgtEl>
                                          <p:spTgt spid="7"/>
                                        </p:tgtEl>
                                        <p:attrNameLst>
                                          <p:attrName>ppt_y</p:attrName>
                                        </p:attrNameLst>
                                      </p:cBhvr>
                                      <p:tavLst>
                                        <p:tav tm="0">
                                          <p:val>
                                            <p:strVal val="#ppt_y+#ppt_h*1.125000"/>
                                          </p:val>
                                        </p:tav>
                                        <p:tav tm="100000">
                                          <p:val>
                                            <p:strVal val="#ppt_y"/>
                                          </p:val>
                                        </p:tav>
                                      </p:tavLst>
                                    </p:anim>
                                    <p:animEffect transition="in" filter="wipe(up)">
                                      <p:cBhvr>
                                        <p:cTn id="76" dur="500"/>
                                        <p:tgtEl>
                                          <p:spTgt spid="7"/>
                                        </p:tgtEl>
                                      </p:cBhvr>
                                    </p:animEffect>
                                  </p:childTnLst>
                                </p:cTn>
                              </p:par>
                              <p:par>
                                <p:cTn id="77" presetID="12" presetClass="entr" presetSubtype="4" fill="hold" nodeType="with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additive="base">
                                        <p:cTn id="79" dur="500"/>
                                        <p:tgtEl>
                                          <p:spTgt spid="9"/>
                                        </p:tgtEl>
                                        <p:attrNameLst>
                                          <p:attrName>ppt_y</p:attrName>
                                        </p:attrNameLst>
                                      </p:cBhvr>
                                      <p:tavLst>
                                        <p:tav tm="0">
                                          <p:val>
                                            <p:strVal val="#ppt_y+#ppt_h*1.125000"/>
                                          </p:val>
                                        </p:tav>
                                        <p:tav tm="100000">
                                          <p:val>
                                            <p:strVal val="#ppt_y"/>
                                          </p:val>
                                        </p:tav>
                                      </p:tavLst>
                                    </p:anim>
                                    <p:animEffect transition="in" filter="wipe(up)">
                                      <p:cBhvr>
                                        <p:cTn id="80" dur="500"/>
                                        <p:tgtEl>
                                          <p:spTgt spid="9"/>
                                        </p:tgtEl>
                                      </p:cBhvr>
                                    </p:animEffect>
                                  </p:childTnLst>
                                </p:cTn>
                              </p:par>
                              <p:par>
                                <p:cTn id="81" presetID="12" presetClass="entr" presetSubtype="4" fill="hold" grpId="0" nodeType="with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additive="base">
                                        <p:cTn id="83" dur="500"/>
                                        <p:tgtEl>
                                          <p:spTgt spid="19"/>
                                        </p:tgtEl>
                                        <p:attrNameLst>
                                          <p:attrName>ppt_y</p:attrName>
                                        </p:attrNameLst>
                                      </p:cBhvr>
                                      <p:tavLst>
                                        <p:tav tm="0">
                                          <p:val>
                                            <p:strVal val="#ppt_y+#ppt_h*1.125000"/>
                                          </p:val>
                                        </p:tav>
                                        <p:tav tm="100000">
                                          <p:val>
                                            <p:strVal val="#ppt_y"/>
                                          </p:val>
                                        </p:tav>
                                      </p:tavLst>
                                    </p:anim>
                                    <p:animEffect transition="in" filter="wipe(up)">
                                      <p:cBhvr>
                                        <p:cTn id="8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766"/>
            <a:ext cx="7620000" cy="1143000"/>
          </a:xfrm>
        </p:spPr>
        <p:txBody>
          <a:bodyPr/>
          <a:lstStyle/>
          <a:p>
            <a:pPr algn="ctr"/>
            <a:r>
              <a:rPr lang="en-US" sz="3600" dirty="0"/>
              <a:t>A Brief History of Lesson Study in Florida</a:t>
            </a:r>
          </a:p>
        </p:txBody>
      </p:sp>
      <p:sp>
        <p:nvSpPr>
          <p:cNvPr id="3" name="Content Placeholder 2"/>
          <p:cNvSpPr>
            <a:spLocks noGrp="1"/>
          </p:cNvSpPr>
          <p:nvPr>
            <p:ph idx="1"/>
          </p:nvPr>
        </p:nvSpPr>
        <p:spPr>
          <a:xfrm>
            <a:off x="457200" y="1934954"/>
            <a:ext cx="7620000" cy="4465846"/>
          </a:xfrm>
        </p:spPr>
        <p:txBody>
          <a:bodyPr/>
          <a:lstStyle/>
          <a:p>
            <a:pPr>
              <a:spcBef>
                <a:spcPts val="0"/>
              </a:spcBef>
            </a:pPr>
            <a:r>
              <a:rPr lang="en-US" sz="2800" b="1" dirty="0"/>
              <a:t>2009</a:t>
            </a:r>
            <a:r>
              <a:rPr lang="en-US" sz="2800" dirty="0"/>
              <a:t> – The Florida Department of Education (FDOE) includes Lesson Study as an intervention for failing and low-performing schools in its Differentiated Accountability Plan for the state</a:t>
            </a:r>
            <a:r>
              <a:rPr lang="en-US" sz="2800" dirty="0" smtClean="0"/>
              <a:t>.</a:t>
            </a:r>
          </a:p>
          <a:p>
            <a:pPr marL="114300" indent="0">
              <a:spcBef>
                <a:spcPts val="0"/>
              </a:spcBef>
              <a:buNone/>
            </a:pPr>
            <a:endParaRPr lang="en-US" sz="2800" dirty="0"/>
          </a:p>
          <a:p>
            <a:r>
              <a:rPr lang="en-US" sz="2800" b="1" dirty="0"/>
              <a:t>2010</a:t>
            </a:r>
            <a:r>
              <a:rPr lang="en-US" sz="2800" dirty="0"/>
              <a:t> – Lesson Study is featured as an integral component of Florida’s Race to the Top application.</a:t>
            </a:r>
          </a:p>
          <a:p>
            <a:endParaRPr lang="en-US" dirty="0"/>
          </a:p>
        </p:txBody>
      </p:sp>
    </p:spTree>
    <p:extLst>
      <p:ext uri="{BB962C8B-B14F-4D97-AF65-F5344CB8AC3E}">
        <p14:creationId xmlns:p14="http://schemas.microsoft.com/office/powerpoint/2010/main" val="13965452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1107196"/>
          </a:xfrm>
        </p:spPr>
        <p:txBody>
          <a:bodyPr>
            <a:normAutofit/>
          </a:bodyPr>
          <a:lstStyle/>
          <a:p>
            <a:pPr algn="ctr"/>
            <a:r>
              <a:rPr lang="en-US" sz="3800" dirty="0" smtClean="0"/>
              <a:t>Lesson Study and the RTTT</a:t>
            </a:r>
            <a:endParaRPr lang="en-US" sz="3800" dirty="0"/>
          </a:p>
        </p:txBody>
      </p:sp>
      <p:sp>
        <p:nvSpPr>
          <p:cNvPr id="3" name="Content Placeholder 2"/>
          <p:cNvSpPr>
            <a:spLocks noGrp="1"/>
          </p:cNvSpPr>
          <p:nvPr>
            <p:ph idx="1"/>
          </p:nvPr>
        </p:nvSpPr>
        <p:spPr>
          <a:xfrm>
            <a:off x="457200" y="1672925"/>
            <a:ext cx="7620000" cy="4615671"/>
          </a:xfrm>
        </p:spPr>
        <p:txBody>
          <a:bodyPr>
            <a:normAutofit/>
          </a:bodyPr>
          <a:lstStyle/>
          <a:p>
            <a:pPr marL="114300" indent="0">
              <a:buNone/>
            </a:pPr>
            <a:endParaRPr lang="en-US" sz="2800" dirty="0"/>
          </a:p>
          <a:p>
            <a:pPr>
              <a:spcBef>
                <a:spcPts val="0"/>
              </a:spcBef>
            </a:pPr>
            <a:r>
              <a:rPr lang="en-US" sz="2800" dirty="0"/>
              <a:t>Teachers </a:t>
            </a:r>
            <a:r>
              <a:rPr lang="en-US" sz="2800" dirty="0" smtClean="0"/>
              <a:t>will…continuously </a:t>
            </a:r>
            <a:r>
              <a:rPr lang="en-US" sz="2800" dirty="0"/>
              <a:t>improve their practice by </a:t>
            </a:r>
            <a:r>
              <a:rPr lang="en-US" sz="2800" dirty="0" smtClean="0"/>
              <a:t>engaging with </a:t>
            </a:r>
            <a:r>
              <a:rPr lang="en-US" sz="2800" dirty="0"/>
              <a:t>other teachers in lesson study and other job-embedded </a:t>
            </a:r>
            <a:r>
              <a:rPr lang="en-US" sz="2800" dirty="0" smtClean="0"/>
              <a:t>professional development (FDOE, 2010 p.11).</a:t>
            </a:r>
          </a:p>
          <a:p>
            <a:pPr marL="114300" indent="0">
              <a:spcBef>
                <a:spcPts val="0"/>
              </a:spcBef>
              <a:buNone/>
            </a:pPr>
            <a:endParaRPr lang="en-US" sz="2800" dirty="0"/>
          </a:p>
          <a:p>
            <a:r>
              <a:rPr lang="en-US" sz="2800" dirty="0" smtClean="0"/>
              <a:t>By </a:t>
            </a:r>
            <a:r>
              <a:rPr lang="en-US" sz="2800" dirty="0"/>
              <a:t>2013-2014, all participating LEAs will fully implement lesson study supported by high-quality, web-based </a:t>
            </a:r>
            <a:r>
              <a:rPr lang="en-US" sz="2800" dirty="0" smtClean="0"/>
              <a:t>resources (p. 94).</a:t>
            </a:r>
          </a:p>
          <a:p>
            <a:pPr marL="114300" indent="0">
              <a:buNone/>
            </a:pPr>
            <a:endParaRPr lang="en-US" sz="4600" dirty="0"/>
          </a:p>
          <a:p>
            <a:endParaRPr lang="en-US" dirty="0"/>
          </a:p>
        </p:txBody>
      </p:sp>
    </p:spTree>
    <p:extLst>
      <p:ext uri="{BB962C8B-B14F-4D97-AF65-F5344CB8AC3E}">
        <p14:creationId xmlns:p14="http://schemas.microsoft.com/office/powerpoint/2010/main" val="17424452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02"/>
            <a:ext cx="7620000" cy="1143000"/>
          </a:xfrm>
        </p:spPr>
        <p:txBody>
          <a:bodyPr/>
          <a:lstStyle/>
          <a:p>
            <a:pPr algn="ctr"/>
            <a:r>
              <a:rPr lang="en-US" sz="3800" dirty="0"/>
              <a:t>Lesson Study and the RTTT</a:t>
            </a:r>
          </a:p>
        </p:txBody>
      </p:sp>
      <p:sp>
        <p:nvSpPr>
          <p:cNvPr id="3" name="Content Placeholder 2"/>
          <p:cNvSpPr>
            <a:spLocks noGrp="1"/>
          </p:cNvSpPr>
          <p:nvPr>
            <p:ph idx="1"/>
          </p:nvPr>
        </p:nvSpPr>
        <p:spPr>
          <a:xfrm>
            <a:off x="457200" y="1115298"/>
            <a:ext cx="7620000" cy="5455482"/>
          </a:xfrm>
        </p:spPr>
        <p:txBody>
          <a:bodyPr>
            <a:normAutofit/>
          </a:bodyPr>
          <a:lstStyle/>
          <a:p>
            <a:pPr marL="114300" indent="0">
              <a:buNone/>
            </a:pPr>
            <a:r>
              <a:rPr lang="en-US" sz="3200" dirty="0" smtClean="0"/>
              <a:t>As </a:t>
            </a:r>
            <a:r>
              <a:rPr lang="en-US" sz="3200" dirty="0"/>
              <a:t>required by Florida’s MOU, LEAs must: </a:t>
            </a:r>
            <a:endParaRPr lang="en-US" sz="3200" dirty="0" smtClean="0"/>
          </a:p>
          <a:p>
            <a:pPr marL="114300" indent="0">
              <a:buNone/>
            </a:pPr>
            <a:endParaRPr lang="en-US" sz="3200" dirty="0" smtClean="0"/>
          </a:p>
          <a:p>
            <a:r>
              <a:rPr lang="en-US" sz="2800" dirty="0" smtClean="0"/>
              <a:t>Modify </a:t>
            </a:r>
            <a:r>
              <a:rPr lang="en-US" sz="2800" dirty="0"/>
              <a:t>school schedules to accommodate lesson study” in persistently lowest-achieving schools and may do so in other schools</a:t>
            </a:r>
            <a:r>
              <a:rPr lang="en-US" sz="2800" dirty="0" smtClean="0"/>
              <a:t>.</a:t>
            </a:r>
          </a:p>
          <a:p>
            <a:pPr marL="114300" indent="0">
              <a:buNone/>
            </a:pPr>
            <a:endParaRPr lang="en-US" sz="2800" dirty="0" smtClean="0"/>
          </a:p>
          <a:p>
            <a:r>
              <a:rPr lang="en-US" sz="2800" dirty="0" smtClean="0"/>
              <a:t>Ensure </a:t>
            </a:r>
            <a:r>
              <a:rPr lang="en-US" sz="2800" dirty="0"/>
              <a:t>that professional development programs at all schools focus on the new common core </a:t>
            </a:r>
            <a:r>
              <a:rPr lang="en-US" sz="2800" dirty="0" smtClean="0"/>
              <a:t>standards… Such </a:t>
            </a:r>
            <a:r>
              <a:rPr lang="en-US" sz="2800" dirty="0"/>
              <a:t>professional development will employ formative assessment and the principles of lesson </a:t>
            </a:r>
            <a:r>
              <a:rPr lang="en-US" sz="2800" dirty="0" smtClean="0"/>
              <a:t>study (FDOE, 2010 p. 80).</a:t>
            </a:r>
            <a:endParaRPr lang="en-US" sz="2800" b="1" dirty="0"/>
          </a:p>
          <a:p>
            <a:endParaRPr lang="en-US" dirty="0"/>
          </a:p>
        </p:txBody>
      </p:sp>
    </p:spTree>
    <p:extLst>
      <p:ext uri="{BB962C8B-B14F-4D97-AF65-F5344CB8AC3E}">
        <p14:creationId xmlns:p14="http://schemas.microsoft.com/office/powerpoint/2010/main" val="7591731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858"/>
            <a:ext cx="7620000" cy="1143000"/>
          </a:xfrm>
        </p:spPr>
        <p:txBody>
          <a:bodyPr>
            <a:noAutofit/>
          </a:bodyPr>
          <a:lstStyle/>
          <a:p>
            <a:pPr lvl="1" algn="ctr"/>
            <a:r>
              <a:rPr lang="en-US" sz="3800" dirty="0" smtClean="0">
                <a:solidFill>
                  <a:schemeClr val="tx2"/>
                </a:solidFill>
                <a:latin typeface="+mj-lt"/>
              </a:rPr>
              <a:t>Lesson Study </a:t>
            </a:r>
            <a:r>
              <a:rPr lang="en-US" sz="3800" dirty="0">
                <a:solidFill>
                  <a:schemeClr val="tx2"/>
                </a:solidFill>
                <a:latin typeface="+mj-lt"/>
              </a:rPr>
              <a:t>W</a:t>
            </a:r>
            <a:r>
              <a:rPr lang="en-US" sz="3800" dirty="0" smtClean="0">
                <a:solidFill>
                  <a:schemeClr val="tx2"/>
                </a:solidFill>
                <a:latin typeface="+mj-lt"/>
              </a:rPr>
              <a:t>ill Support:</a:t>
            </a:r>
          </a:p>
        </p:txBody>
      </p:sp>
      <p:sp>
        <p:nvSpPr>
          <p:cNvPr id="3" name="Content Placeholder 2"/>
          <p:cNvSpPr>
            <a:spLocks noGrp="1"/>
          </p:cNvSpPr>
          <p:nvPr>
            <p:ph idx="1"/>
          </p:nvPr>
        </p:nvSpPr>
        <p:spPr>
          <a:xfrm>
            <a:off x="457200" y="1753552"/>
            <a:ext cx="7620000" cy="5104448"/>
          </a:xfrm>
        </p:spPr>
        <p:txBody>
          <a:bodyPr>
            <a:noAutofit/>
          </a:bodyPr>
          <a:lstStyle/>
          <a:p>
            <a:pPr marL="342900" lvl="2">
              <a:buClr>
                <a:schemeClr val="accent1"/>
              </a:buClr>
            </a:pPr>
            <a:r>
              <a:rPr lang="en-US" sz="2800" dirty="0"/>
              <a:t>Formative Assessment Systems for K-8 mathematics, Algebra I, and geometry; and K-8 reading</a:t>
            </a:r>
            <a:r>
              <a:rPr lang="en-US" sz="2800" dirty="0" smtClean="0"/>
              <a:t>.</a:t>
            </a:r>
          </a:p>
          <a:p>
            <a:pPr marL="114300" lvl="2" indent="0">
              <a:buClr>
                <a:schemeClr val="accent1"/>
              </a:buClr>
              <a:buNone/>
            </a:pPr>
            <a:endParaRPr lang="en-US" sz="2800" dirty="0"/>
          </a:p>
          <a:p>
            <a:r>
              <a:rPr lang="en-US" sz="2800" dirty="0" smtClean="0"/>
              <a:t>Use of Assessment Data for K-12 reading and language arts, K-8 mathematics, Algebra I, geometry, Algebra II, K-8 science, biology, physics, chemistry, earth/space science, K-8 social studies, U.S. history, world history, U.S. government, economics, and Spanish.</a:t>
            </a:r>
          </a:p>
        </p:txBody>
      </p:sp>
    </p:spTree>
    <p:extLst>
      <p:ext uri="{BB962C8B-B14F-4D97-AF65-F5344CB8AC3E}">
        <p14:creationId xmlns:p14="http://schemas.microsoft.com/office/powerpoint/2010/main" val="32115328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02"/>
            <a:ext cx="7620000" cy="1143000"/>
          </a:xfrm>
        </p:spPr>
        <p:txBody>
          <a:bodyPr/>
          <a:lstStyle/>
          <a:p>
            <a:pPr algn="ctr"/>
            <a:r>
              <a:rPr lang="en-US" sz="3800" dirty="0"/>
              <a:t>Lesson study resources will include: </a:t>
            </a:r>
          </a:p>
        </p:txBody>
      </p:sp>
      <p:sp>
        <p:nvSpPr>
          <p:cNvPr id="3" name="Content Placeholder 2"/>
          <p:cNvSpPr>
            <a:spLocks noGrp="1"/>
          </p:cNvSpPr>
          <p:nvPr>
            <p:ph idx="1"/>
          </p:nvPr>
        </p:nvSpPr>
        <p:spPr>
          <a:xfrm>
            <a:off x="457200" y="1773706"/>
            <a:ext cx="7620000" cy="4776916"/>
          </a:xfrm>
        </p:spPr>
        <p:txBody>
          <a:bodyPr>
            <a:normAutofit/>
          </a:bodyPr>
          <a:lstStyle/>
          <a:p>
            <a:r>
              <a:rPr lang="en-US" sz="2800" dirty="0" smtClean="0"/>
              <a:t>background </a:t>
            </a:r>
            <a:r>
              <a:rPr lang="en-US" sz="2800" dirty="0"/>
              <a:t>study materials to understand types and valid uses of data</a:t>
            </a:r>
            <a:r>
              <a:rPr lang="en-US" sz="2800" dirty="0" smtClean="0"/>
              <a:t>,</a:t>
            </a:r>
          </a:p>
          <a:p>
            <a:pPr marL="114300" indent="0">
              <a:buNone/>
            </a:pPr>
            <a:endParaRPr lang="en-US" sz="2800" dirty="0" smtClean="0"/>
          </a:p>
          <a:p>
            <a:r>
              <a:rPr lang="en-US" sz="2800" dirty="0" smtClean="0"/>
              <a:t>identification </a:t>
            </a:r>
            <a:r>
              <a:rPr lang="en-US" sz="2800" dirty="0"/>
              <a:t>of </a:t>
            </a:r>
            <a:r>
              <a:rPr lang="en-US" sz="2800" dirty="0" smtClean="0"/>
              <a:t>tools available </a:t>
            </a:r>
            <a:r>
              <a:rPr lang="en-US" sz="2800" dirty="0"/>
              <a:t>to collect and display data, </a:t>
            </a:r>
            <a:endParaRPr lang="en-US" sz="2800" dirty="0" smtClean="0"/>
          </a:p>
          <a:p>
            <a:pPr marL="114300" indent="0">
              <a:buNone/>
            </a:pPr>
            <a:endParaRPr lang="en-US" sz="2800" dirty="0" smtClean="0"/>
          </a:p>
          <a:p>
            <a:r>
              <a:rPr lang="en-US" sz="2800" dirty="0"/>
              <a:t>lesson study practices that assist teams to connect lesson design and teacher behaviors to student outcomes as evidenced by data</a:t>
            </a:r>
            <a:r>
              <a:rPr lang="en-US" sz="2800" dirty="0" smtClean="0"/>
              <a:t>(</a:t>
            </a:r>
            <a:r>
              <a:rPr lang="en-US" sz="2800" dirty="0"/>
              <a:t>FDOE, </a:t>
            </a:r>
            <a:r>
              <a:rPr lang="en-US" sz="2800" dirty="0" smtClean="0"/>
              <a:t>2010 </a:t>
            </a:r>
            <a:r>
              <a:rPr lang="en-US" sz="2800" dirty="0"/>
              <a:t>p. 96</a:t>
            </a:r>
            <a:r>
              <a:rPr lang="en-US" sz="2800" dirty="0" smtClean="0"/>
              <a:t>),</a:t>
            </a:r>
            <a:endParaRPr lang="en-US" sz="2800" dirty="0"/>
          </a:p>
          <a:p>
            <a:endParaRPr lang="en-US" sz="2800" dirty="0" smtClean="0"/>
          </a:p>
          <a:p>
            <a:endParaRPr lang="en-US" sz="2800" dirty="0"/>
          </a:p>
        </p:txBody>
      </p:sp>
    </p:spTree>
    <p:extLst>
      <p:ext uri="{BB962C8B-B14F-4D97-AF65-F5344CB8AC3E}">
        <p14:creationId xmlns:p14="http://schemas.microsoft.com/office/powerpoint/2010/main" val="2789748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l_fi" descr="http://www.ngcproject.org/florida/enews/girlsgetit-newsletter_November07_files/72.jpg"/>
          <p:cNvPicPr/>
          <p:nvPr/>
        </p:nvPicPr>
        <p:blipFill>
          <a:blip r:embed="rId2">
            <a:alphaModFix amt="73000"/>
            <a:extLst>
              <a:ext uri="{28A0092B-C50C-407E-A947-70E740481C1C}">
                <a14:useLocalDpi xmlns:a14="http://schemas.microsoft.com/office/drawing/2010/main" val="0"/>
              </a:ext>
            </a:extLst>
          </a:blip>
          <a:srcRect/>
          <a:stretch>
            <a:fillRect/>
          </a:stretch>
        </p:blipFill>
        <p:spPr bwMode="auto">
          <a:xfrm>
            <a:off x="6652014" y="0"/>
            <a:ext cx="1800542" cy="1438952"/>
          </a:xfrm>
          <a:prstGeom prst="rect">
            <a:avLst/>
          </a:prstGeom>
          <a:noFill/>
          <a:ln>
            <a:noFill/>
          </a:ln>
        </p:spPr>
      </p:pic>
      <p:sp>
        <p:nvSpPr>
          <p:cNvPr id="9" name="Content Placeholder 2"/>
          <p:cNvSpPr>
            <a:spLocks noGrp="1"/>
          </p:cNvSpPr>
          <p:nvPr>
            <p:ph idx="1"/>
          </p:nvPr>
        </p:nvSpPr>
        <p:spPr>
          <a:xfrm>
            <a:off x="457200" y="1438952"/>
            <a:ext cx="7620000" cy="4800600"/>
          </a:xfrm>
        </p:spPr>
        <p:txBody>
          <a:bodyPr>
            <a:normAutofit fontScale="85000" lnSpcReduction="20000"/>
          </a:bodyPr>
          <a:lstStyle/>
          <a:p>
            <a:endParaRPr lang="en-US" dirty="0" smtClean="0"/>
          </a:p>
          <a:p>
            <a:r>
              <a:rPr lang="en-US" sz="3200" dirty="0"/>
              <a:t>The </a:t>
            </a:r>
            <a:r>
              <a:rPr lang="en-US" sz="3200" b="1" dirty="0"/>
              <a:t>F</a:t>
            </a:r>
            <a:r>
              <a:rPr lang="en-US" sz="3200" dirty="0"/>
              <a:t>lorida </a:t>
            </a:r>
            <a:r>
              <a:rPr lang="en-US" sz="3200" b="1" dirty="0"/>
              <a:t>C</a:t>
            </a:r>
            <a:r>
              <a:rPr lang="en-US" sz="3200" dirty="0"/>
              <a:t>enter for </a:t>
            </a:r>
            <a:r>
              <a:rPr lang="en-US" sz="3200" b="1" dirty="0"/>
              <a:t>R</a:t>
            </a:r>
            <a:r>
              <a:rPr lang="en-US" sz="3200" dirty="0"/>
              <a:t>esearch </a:t>
            </a:r>
            <a:r>
              <a:rPr lang="en-US" sz="3200" dirty="0" smtClean="0"/>
              <a:t>in </a:t>
            </a:r>
            <a:r>
              <a:rPr lang="en-US" sz="3200" b="1" dirty="0"/>
              <a:t>S</a:t>
            </a:r>
            <a:r>
              <a:rPr lang="en-US" sz="3200" dirty="0"/>
              <a:t>cience, </a:t>
            </a:r>
            <a:r>
              <a:rPr lang="en-US" sz="3200" b="1" dirty="0"/>
              <a:t>T</a:t>
            </a:r>
            <a:r>
              <a:rPr lang="en-US" sz="3200" dirty="0"/>
              <a:t>echnology, </a:t>
            </a:r>
            <a:r>
              <a:rPr lang="en-US" sz="3200" b="1" dirty="0" smtClean="0"/>
              <a:t>E</a:t>
            </a:r>
            <a:r>
              <a:rPr lang="en-US" sz="3200" dirty="0" smtClean="0"/>
              <a:t>ngineering</a:t>
            </a:r>
            <a:r>
              <a:rPr lang="en-US" sz="3200" dirty="0"/>
              <a:t>, and </a:t>
            </a:r>
            <a:r>
              <a:rPr lang="en-US" sz="3200" b="1" dirty="0" smtClean="0"/>
              <a:t>M</a:t>
            </a:r>
            <a:r>
              <a:rPr lang="en-US" sz="3200" dirty="0" smtClean="0"/>
              <a:t>athematics is </a:t>
            </a:r>
            <a:r>
              <a:rPr lang="en-US" sz="3200" dirty="0"/>
              <a:t>a multidisciplinary research center created by the Florida Legislature in </a:t>
            </a:r>
            <a:r>
              <a:rPr lang="en-US" sz="3200" dirty="0" smtClean="0"/>
              <a:t>2007 with a mission to </a:t>
            </a:r>
            <a:r>
              <a:rPr lang="en-US" sz="3200" dirty="0"/>
              <a:t>help the State of Florida improve teaching and learning in K-12 </a:t>
            </a:r>
            <a:r>
              <a:rPr lang="en-US" sz="3200" dirty="0" smtClean="0"/>
              <a:t>STEM and </a:t>
            </a:r>
            <a:r>
              <a:rPr lang="en-US" sz="3200" dirty="0"/>
              <a:t>prepare students for higher education and STEM careers in the 21st century. </a:t>
            </a:r>
            <a:endParaRPr lang="en-US" sz="3200" dirty="0" smtClean="0"/>
          </a:p>
          <a:p>
            <a:pPr marL="114300" indent="0">
              <a:buNone/>
            </a:pPr>
            <a:endParaRPr lang="en-US" sz="3200" dirty="0"/>
          </a:p>
          <a:p>
            <a:r>
              <a:rPr lang="en-US" sz="3200" dirty="0" smtClean="0">
                <a:solidFill>
                  <a:srgbClr val="2F2B20"/>
                </a:solidFill>
              </a:rPr>
              <a:t>Located </a:t>
            </a:r>
            <a:r>
              <a:rPr lang="en-US" sz="3200" dirty="0">
                <a:solidFill>
                  <a:srgbClr val="2F2B20"/>
                </a:solidFill>
              </a:rPr>
              <a:t>at The Florida State University, FCR-STEM is jointly administered by the College of Arts &amp; Sciences, the College of Education and the Learning Systems </a:t>
            </a:r>
            <a:r>
              <a:rPr lang="en-US" sz="3200" dirty="0" smtClean="0">
                <a:solidFill>
                  <a:srgbClr val="2F2B20"/>
                </a:solidFill>
              </a:rPr>
              <a:t>Institute (LSI).</a:t>
            </a:r>
            <a:endParaRPr lang="en-US" sz="3200" dirty="0">
              <a:solidFill>
                <a:srgbClr val="2F2B20"/>
              </a:solidFill>
            </a:endParaRPr>
          </a:p>
          <a:p>
            <a:pPr marL="114300" indent="0">
              <a:buNone/>
            </a:pPr>
            <a:endParaRPr lang="en-US" dirty="0"/>
          </a:p>
        </p:txBody>
      </p:sp>
      <p:pic>
        <p:nvPicPr>
          <p:cNvPr id="5" name="il_fi" descr="http://www.erportalsoftware.com/images/logo_fsu.gif"/>
          <p:cNvPicPr/>
          <p:nvPr/>
        </p:nvPicPr>
        <p:blipFill>
          <a:blip r:embed="rId3">
            <a:extLst>
              <a:ext uri="{28A0092B-C50C-407E-A947-70E740481C1C}">
                <a14:useLocalDpi xmlns:a14="http://schemas.microsoft.com/office/drawing/2010/main" val="0"/>
              </a:ext>
            </a:extLst>
          </a:blip>
          <a:srcRect/>
          <a:stretch>
            <a:fillRect/>
          </a:stretch>
        </p:blipFill>
        <p:spPr bwMode="auto">
          <a:xfrm>
            <a:off x="33810" y="42332"/>
            <a:ext cx="1155490" cy="1146857"/>
          </a:xfrm>
          <a:prstGeom prst="rect">
            <a:avLst/>
          </a:prstGeom>
          <a:noFill/>
          <a:ln>
            <a:noFill/>
          </a:ln>
        </p:spPr>
      </p:pic>
      <p:sp>
        <p:nvSpPr>
          <p:cNvPr id="7" name="Sun 6"/>
          <p:cNvSpPr/>
          <p:nvPr/>
        </p:nvSpPr>
        <p:spPr>
          <a:xfrm>
            <a:off x="3745451" y="1125842"/>
            <a:ext cx="348555" cy="361240"/>
          </a:xfrm>
          <a:prstGeom prst="sun">
            <a:avLst/>
          </a:prstGeom>
          <a:solidFill>
            <a:srgbClr val="FFFF00"/>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extBox 1"/>
          <p:cNvSpPr txBox="1"/>
          <p:nvPr/>
        </p:nvSpPr>
        <p:spPr>
          <a:xfrm>
            <a:off x="1975417" y="161244"/>
            <a:ext cx="3991798" cy="677108"/>
          </a:xfrm>
          <a:prstGeom prst="rect">
            <a:avLst/>
          </a:prstGeom>
          <a:noFill/>
        </p:spPr>
        <p:txBody>
          <a:bodyPr wrap="none" rtlCol="0">
            <a:spAutoFit/>
          </a:bodyPr>
          <a:lstStyle/>
          <a:p>
            <a:r>
              <a:rPr lang="en-US" sz="3800" dirty="0" smtClean="0">
                <a:solidFill>
                  <a:srgbClr val="675E47"/>
                </a:solidFill>
              </a:rPr>
              <a:t>Leading the Charge</a:t>
            </a:r>
            <a:endParaRPr lang="en-US" sz="3800" dirty="0">
              <a:solidFill>
                <a:srgbClr val="675E47"/>
              </a:solidFill>
            </a:endParaRPr>
          </a:p>
        </p:txBody>
      </p:sp>
    </p:spTree>
    <p:extLst>
      <p:ext uri="{BB962C8B-B14F-4D97-AF65-F5344CB8AC3E}">
        <p14:creationId xmlns:p14="http://schemas.microsoft.com/office/powerpoint/2010/main" val="34590075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p:tgtEl>
                                          <p:spTgt spid="9">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9">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 calcmode="lin" valueType="num">
                                      <p:cBhvr additive="base">
                                        <p:cTn id="13" dur="500"/>
                                        <p:tgtEl>
                                          <p:spTgt spid="9">
                                            <p:txEl>
                                              <p:pRg st="3" end="3"/>
                                            </p:txEl>
                                          </p:spTgt>
                                        </p:tgtEl>
                                        <p:attrNameLst>
                                          <p:attrName>ppt_y</p:attrName>
                                        </p:attrNameLst>
                                      </p:cBhvr>
                                      <p:tavLst>
                                        <p:tav tm="0">
                                          <p:val>
                                            <p:strVal val="#ppt_y+#ppt_h*1.125000"/>
                                          </p:val>
                                        </p:tav>
                                        <p:tav tm="100000">
                                          <p:val>
                                            <p:strVal val="#ppt_y"/>
                                          </p:val>
                                        </p:tav>
                                      </p:tavLst>
                                    </p:anim>
                                    <p:animEffect transition="in" filter="wipe(up)">
                                      <p:cBhvr>
                                        <p:cTn id="14"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02"/>
            <a:ext cx="7620000" cy="1143000"/>
          </a:xfrm>
        </p:spPr>
        <p:txBody>
          <a:bodyPr/>
          <a:lstStyle/>
          <a:p>
            <a:pPr algn="ctr"/>
            <a:r>
              <a:rPr lang="en-US" sz="3800" dirty="0"/>
              <a:t>FCR-STEM Initiatives</a:t>
            </a:r>
          </a:p>
        </p:txBody>
      </p:sp>
      <p:sp>
        <p:nvSpPr>
          <p:cNvPr id="3" name="Content Placeholder 2"/>
          <p:cNvSpPr>
            <a:spLocks noGrp="1"/>
          </p:cNvSpPr>
          <p:nvPr>
            <p:ph idx="1"/>
          </p:nvPr>
        </p:nvSpPr>
        <p:spPr/>
        <p:txBody>
          <a:bodyPr/>
          <a:lstStyle/>
          <a:p>
            <a:r>
              <a:rPr lang="en-US" sz="2800" dirty="0"/>
              <a:t>Helios (STEM integration) ($495,000)</a:t>
            </a:r>
          </a:p>
          <a:p>
            <a:pPr lvl="1"/>
            <a:r>
              <a:rPr lang="en-US" sz="2400" dirty="0" smtClean="0"/>
              <a:t>8 math &amp; science LS teams in 4 Citrus County middle schools</a:t>
            </a:r>
          </a:p>
          <a:p>
            <a:pPr lvl="2"/>
            <a:r>
              <a:rPr lang="en-US" sz="2400" dirty="0" smtClean="0"/>
              <a:t>Funding for six LS cycles per team</a:t>
            </a:r>
          </a:p>
          <a:p>
            <a:pPr marL="777240" lvl="2" indent="0">
              <a:buNone/>
            </a:pPr>
            <a:endParaRPr lang="en-US" sz="2400" dirty="0" smtClean="0"/>
          </a:p>
          <a:p>
            <a:r>
              <a:rPr lang="en-US" sz="2800" dirty="0" smtClean="0"/>
              <a:t>BIOSCOPES </a:t>
            </a:r>
            <a:r>
              <a:rPr lang="en-US" sz="2800" dirty="0"/>
              <a:t>(Math/Science Partnership) ($5.4 million)</a:t>
            </a:r>
          </a:p>
          <a:p>
            <a:pPr lvl="1"/>
            <a:r>
              <a:rPr lang="en-US" sz="2400" dirty="0"/>
              <a:t>LS cycles for over 40 teams (200 teachers) throughout </a:t>
            </a:r>
            <a:r>
              <a:rPr lang="en-US" sz="2400" dirty="0" err="1"/>
              <a:t>Fl</a:t>
            </a:r>
            <a:r>
              <a:rPr lang="en-US" sz="2400" dirty="0"/>
              <a:t> in 2011-12; over 110 teams (580 teachers) for fall 2012 spring 2013</a:t>
            </a:r>
          </a:p>
          <a:p>
            <a:pPr lvl="1"/>
            <a:r>
              <a:rPr lang="en-US" sz="2400" dirty="0"/>
              <a:t>Hosting LS facilitator workshop May 17, 2012</a:t>
            </a:r>
          </a:p>
          <a:p>
            <a:endParaRPr lang="en-US" dirty="0"/>
          </a:p>
        </p:txBody>
      </p:sp>
    </p:spTree>
    <p:extLst>
      <p:ext uri="{BB962C8B-B14F-4D97-AF65-F5344CB8AC3E}">
        <p14:creationId xmlns:p14="http://schemas.microsoft.com/office/powerpoint/2010/main" val="6596398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3">
                                            <p:txEl>
                                              <p:pRg st="1" end="1"/>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2" dur="500"/>
                                        <p:tgtEl>
                                          <p:spTgt spid="3">
                                            <p:txEl>
                                              <p:pRg st="4" end="4"/>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5" end="5"/>
                                            </p:txEl>
                                          </p:spTgt>
                                        </p:tgtEl>
                                      </p:cBhvr>
                                    </p:animEffect>
                                  </p:childTnLst>
                                </p:cTn>
                              </p:par>
                              <p:par>
                                <p:cTn id="27" presetID="1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9322</TotalTime>
  <Words>1701</Words>
  <Application>Microsoft Macintosh PowerPoint</Application>
  <PresentationFormat>On-screen Show (4:3)</PresentationFormat>
  <Paragraphs>116</Paragraphs>
  <Slides>26</Slides>
  <Notes>7</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Adjacency</vt:lpstr>
      <vt:lpstr>Lesson Study  Races to the  Top in Florida</vt:lpstr>
      <vt:lpstr>PowerPoint Presentation</vt:lpstr>
      <vt:lpstr>A Brief History of Lesson Study in Florida</vt:lpstr>
      <vt:lpstr>Lesson Study and the RTTT</vt:lpstr>
      <vt:lpstr>Lesson Study and the RTTT</vt:lpstr>
      <vt:lpstr>Lesson Study Will Support:</vt:lpstr>
      <vt:lpstr>Lesson study resources will include: </vt:lpstr>
      <vt:lpstr>PowerPoint Presentation</vt:lpstr>
      <vt:lpstr>FCR-STEM Initiatives</vt:lpstr>
      <vt:lpstr>FCR-STEM Initiatives</vt:lpstr>
      <vt:lpstr>Helios: Integrating STEM, Math, Science, and Computing</vt:lpstr>
      <vt:lpstr>Helios: Integrating STEM, Math, Science, and Computing</vt:lpstr>
      <vt:lpstr>BIOSCOPES</vt:lpstr>
      <vt:lpstr>BIOSCOPE’S MAIN GOALS</vt:lpstr>
      <vt:lpstr>BIOSCOPE’S MAIN GOALS</vt:lpstr>
      <vt:lpstr>   Lesson Study Toolkit Project</vt:lpstr>
      <vt:lpstr>PowerPoint Presentation</vt:lpstr>
      <vt:lpstr>Lesson Study Support System (LSSS)</vt:lpstr>
      <vt:lpstr>Lesson Study Support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Learning Systems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Study Races To The Top</dc:title>
  <dc:creator>Lance King</dc:creator>
  <cp:lastModifiedBy>Lance King</cp:lastModifiedBy>
  <cp:revision>109</cp:revision>
  <dcterms:created xsi:type="dcterms:W3CDTF">2012-04-24T13:15:21Z</dcterms:created>
  <dcterms:modified xsi:type="dcterms:W3CDTF">2012-05-03T11:13:11Z</dcterms:modified>
</cp:coreProperties>
</file>