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80" r:id="rId5"/>
    <p:sldId id="257" r:id="rId6"/>
    <p:sldId id="303" r:id="rId7"/>
    <p:sldId id="259" r:id="rId8"/>
    <p:sldId id="304" r:id="rId9"/>
    <p:sldId id="260" r:id="rId10"/>
    <p:sldId id="305" r:id="rId11"/>
    <p:sldId id="261" r:id="rId12"/>
    <p:sldId id="306" r:id="rId13"/>
    <p:sldId id="299" r:id="rId14"/>
    <p:sldId id="320" r:id="rId15"/>
    <p:sldId id="263" r:id="rId16"/>
    <p:sldId id="265" r:id="rId17"/>
    <p:sldId id="307" r:id="rId18"/>
    <p:sldId id="266" r:id="rId19"/>
    <p:sldId id="315" r:id="rId20"/>
    <p:sldId id="264" r:id="rId21"/>
    <p:sldId id="281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2" r:id="rId36"/>
    <p:sldId id="316" r:id="rId37"/>
    <p:sldId id="317" r:id="rId38"/>
    <p:sldId id="318" r:id="rId39"/>
    <p:sldId id="319" r:id="rId40"/>
    <p:sldId id="283" r:id="rId41"/>
    <p:sldId id="284" r:id="rId42"/>
    <p:sldId id="285" r:id="rId43"/>
    <p:sldId id="286" r:id="rId44"/>
    <p:sldId id="287" r:id="rId45"/>
    <p:sldId id="308" r:id="rId46"/>
    <p:sldId id="309" r:id="rId47"/>
    <p:sldId id="310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  <p:sldId id="300" r:id="rId60"/>
    <p:sldId id="301" r:id="rId61"/>
    <p:sldId id="302" r:id="rId62"/>
    <p:sldId id="311" r:id="rId63"/>
    <p:sldId id="314" r:id="rId64"/>
    <p:sldId id="312" r:id="rId65"/>
    <p:sldId id="313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>
        <p:scale>
          <a:sx n="90" d="100"/>
          <a:sy n="90" d="100"/>
        </p:scale>
        <p:origin x="-608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6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5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4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8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9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0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6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7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B89A3-03E3-AF46-A66A-65F68EF1A391}" type="datetimeFigureOut">
              <a:rPr lang="en-US" smtClean="0"/>
              <a:t>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FC5D2-DC69-E345-886B-6EC056012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6.e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Numbers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/>
              <a:t>Where do they come from?</a:t>
            </a:r>
          </a:p>
          <a:p>
            <a:r>
              <a:rPr lang="en-US" sz="4400" dirty="0" smtClean="0"/>
              <a:t>Where do they go?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72832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Length Replication and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</a:t>
            </a:r>
          </a:p>
          <a:p>
            <a:endParaRPr lang="en-US" dirty="0"/>
          </a:p>
          <a:p>
            <a:r>
              <a:rPr lang="en-US" dirty="0" smtClean="0"/>
              <a:t>2A = A + A</a:t>
            </a:r>
          </a:p>
          <a:p>
            <a:endParaRPr lang="en-US" dirty="0"/>
          </a:p>
          <a:p>
            <a:r>
              <a:rPr lang="en-US" dirty="0" smtClean="0"/>
              <a:t>3A = A + A + A                                                       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94436" y="2203027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94436" y="3453021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28722" y="3453021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94436" y="5365970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28722" y="5365970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63008" y="5365970"/>
            <a:ext cx="1834286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Properties of Measurement,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</a:t>
            </a:r>
            <a:r>
              <a:rPr lang="en-US" sz="6000" dirty="0" smtClean="0"/>
              <a:t>Partition</a:t>
            </a:r>
          </a:p>
          <a:p>
            <a:endParaRPr lang="en-US" dirty="0"/>
          </a:p>
          <a:p>
            <a:r>
              <a:rPr lang="en-US" dirty="0" smtClean="0"/>
              <a:t>A measureable object can be subdivided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into a desired (whole) number of equal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parts/</a:t>
            </a:r>
            <a:r>
              <a:rPr lang="en-US" dirty="0" err="1" smtClean="0"/>
              <a:t>subobjects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(May not apply in counting situations.)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4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                                      </a:t>
            </a:r>
            <a:r>
              <a:rPr lang="en-US" sz="4000" dirty="0" smtClean="0"/>
              <a:t>A</a:t>
            </a:r>
          </a:p>
          <a:p>
            <a:endParaRPr lang="en-US" dirty="0"/>
          </a:p>
          <a:p>
            <a:r>
              <a:rPr lang="en-US" dirty="0" smtClean="0"/>
              <a:t>                                      </a:t>
            </a:r>
            <a:r>
              <a:rPr lang="en-US" sz="4000" dirty="0" smtClean="0"/>
              <a:t>A</a:t>
            </a:r>
            <a:r>
              <a:rPr lang="en-US" dirty="0" smtClean="0"/>
              <a:t> = (½) </a:t>
            </a:r>
            <a:r>
              <a:rPr lang="en-US" sz="4000" dirty="0" smtClean="0"/>
              <a:t>A</a:t>
            </a:r>
            <a:r>
              <a:rPr lang="en-US" dirty="0" smtClean="0"/>
              <a:t>  +  (½) </a:t>
            </a:r>
            <a:r>
              <a:rPr lang="en-US" sz="4000" dirty="0" smtClean="0"/>
              <a:t>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</a:t>
            </a:r>
            <a:r>
              <a:rPr lang="en-US" sz="4000" dirty="0" smtClean="0"/>
              <a:t>A</a:t>
            </a:r>
            <a:r>
              <a:rPr lang="en-US" dirty="0" smtClean="0"/>
              <a:t> = (  ) </a:t>
            </a:r>
            <a:r>
              <a:rPr lang="en-US" sz="4000" dirty="0" smtClean="0"/>
              <a:t>A</a:t>
            </a:r>
            <a:r>
              <a:rPr lang="en-US" dirty="0" smtClean="0"/>
              <a:t> </a:t>
            </a:r>
            <a:r>
              <a:rPr lang="en-US" dirty="0"/>
              <a:t>+  (  ) </a:t>
            </a:r>
            <a:r>
              <a:rPr lang="en-US" sz="4000" dirty="0"/>
              <a:t>A</a:t>
            </a:r>
            <a:r>
              <a:rPr lang="en-US" dirty="0"/>
              <a:t> </a:t>
            </a:r>
            <a:r>
              <a:rPr lang="en-US" dirty="0" smtClean="0"/>
              <a:t> + (  )</a:t>
            </a:r>
            <a:r>
              <a:rPr lang="en-US" sz="4000" dirty="0" smtClean="0"/>
              <a:t>A</a:t>
            </a:r>
            <a:r>
              <a:rPr lang="en-US" dirty="0" smtClean="0"/>
              <a:t>         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28354" y="2327278"/>
            <a:ext cx="1834283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1928353" y="3647408"/>
            <a:ext cx="929253" cy="452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2857606" y="3647408"/>
            <a:ext cx="905031" cy="4528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28354" y="4986564"/>
            <a:ext cx="618553" cy="45289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67706" y="4986564"/>
            <a:ext cx="618553" cy="45289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86259" y="4986564"/>
            <a:ext cx="618553" cy="45289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03274"/>
              </p:ext>
            </p:extLst>
          </p:nvPr>
        </p:nvGraphicFramePr>
        <p:xfrm>
          <a:off x="5253631" y="4986564"/>
          <a:ext cx="343359" cy="62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3" imgW="139700" imgH="393700" progId="Equation.3">
                  <p:embed/>
                </p:oleObj>
              </mc:Choice>
              <mc:Fallback>
                <p:oleObj name="Equation" r:id="rId3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3631" y="4986564"/>
                        <a:ext cx="343359" cy="621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87491"/>
              </p:ext>
            </p:extLst>
          </p:nvPr>
        </p:nvGraphicFramePr>
        <p:xfrm>
          <a:off x="6496616" y="4910632"/>
          <a:ext cx="343359" cy="62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5" imgW="139700" imgH="393700" progId="Equation.3">
                  <p:embed/>
                </p:oleObj>
              </mc:Choice>
              <mc:Fallback>
                <p:oleObj name="Equation" r:id="rId5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96616" y="4910632"/>
                        <a:ext cx="343359" cy="621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3549"/>
              </p:ext>
            </p:extLst>
          </p:nvPr>
        </p:nvGraphicFramePr>
        <p:xfrm>
          <a:off x="7821884" y="4986564"/>
          <a:ext cx="343359" cy="62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6" imgW="139700" imgH="393700" progId="Equation.3">
                  <p:embed/>
                </p:oleObj>
              </mc:Choice>
              <mc:Fallback>
                <p:oleObj name="Equation" r:id="rId6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21884" y="4986564"/>
                        <a:ext cx="343359" cy="621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554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Numbers as Operators/Ratios/Multipliers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operations of replication and subdivision allow to construct any rational multiple of a given quantity.</a:t>
            </a:r>
          </a:p>
          <a:p>
            <a:endParaRPr lang="en-US" dirty="0"/>
          </a:p>
          <a:p>
            <a:r>
              <a:rPr lang="en-US" dirty="0" smtClean="0"/>
              <a:t>Other (i.e., irrational multiples) are then constructed by approximation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sandwiching them between rational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                    F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           F    </a:t>
            </a:r>
            <a:r>
              <a:rPr lang="en-US" sz="4400" dirty="0"/>
              <a:t> </a:t>
            </a:r>
            <a:r>
              <a:rPr lang="en-US" sz="4400" dirty="0" smtClean="0"/>
              <a:t>      F &lt;  G   &lt;     F</a:t>
            </a:r>
          </a:p>
          <a:p>
            <a:pPr marL="0" indent="0">
              <a:buNone/>
            </a:pPr>
            <a:r>
              <a:rPr lang="en-US" sz="4400" dirty="0" smtClean="0"/>
              <a:t>                          G</a:t>
            </a:r>
          </a:p>
          <a:p>
            <a:pPr marL="0" indent="0">
              <a:buNone/>
            </a:pPr>
            <a:r>
              <a:rPr lang="en-US" sz="4400" dirty="0" smtClean="0"/>
              <a:t>                                F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1355543" y="2471228"/>
            <a:ext cx="1364016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5543" y="3327720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08438" y="3327720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66664" y="3327720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19559" y="3327720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55543" y="4888306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13769" y="4888306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66664" y="4888306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19559" y="4888306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72454" y="4888306"/>
            <a:ext cx="452895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60874" y="4087572"/>
            <a:ext cx="2007514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411612"/>
              </p:ext>
            </p:extLst>
          </p:nvPr>
        </p:nvGraphicFramePr>
        <p:xfrm>
          <a:off x="3368388" y="2978470"/>
          <a:ext cx="612940" cy="804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3" imgW="152400" imgH="393700" progId="Equation.3">
                  <p:embed/>
                </p:oleObj>
              </mc:Choice>
              <mc:Fallback>
                <p:oleObj name="Equation" r:id="rId3" imgW="152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8388" y="2978470"/>
                        <a:ext cx="612940" cy="804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460477"/>
              </p:ext>
            </p:extLst>
          </p:nvPr>
        </p:nvGraphicFramePr>
        <p:xfrm>
          <a:off x="3837754" y="4776785"/>
          <a:ext cx="704048" cy="702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5" imgW="139700" imgH="393700" progId="Equation.3">
                  <p:embed/>
                </p:oleObj>
              </mc:Choice>
              <mc:Fallback>
                <p:oleObj name="Equation" r:id="rId5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7754" y="4776785"/>
                        <a:ext cx="704048" cy="702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820239"/>
              </p:ext>
            </p:extLst>
          </p:nvPr>
        </p:nvGraphicFramePr>
        <p:xfrm>
          <a:off x="5000672" y="3130870"/>
          <a:ext cx="612940" cy="804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7" imgW="152400" imgH="393700" progId="Equation.3">
                  <p:embed/>
                </p:oleObj>
              </mc:Choice>
              <mc:Fallback>
                <p:oleObj name="Equation" r:id="rId7" imgW="152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0672" y="3130870"/>
                        <a:ext cx="612940" cy="804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278825"/>
              </p:ext>
            </p:extLst>
          </p:nvPr>
        </p:nvGraphicFramePr>
        <p:xfrm>
          <a:off x="7648444" y="3130870"/>
          <a:ext cx="704048" cy="702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39700" imgH="393700" progId="Equation.3">
                  <p:embed/>
                </p:oleObj>
              </mc:Choice>
              <mc:Fallback>
                <p:oleObj name="Equation" r:id="rId8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48444" y="3130870"/>
                        <a:ext cx="704048" cy="702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2010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72696"/>
          </a:xfrm>
        </p:spPr>
        <p:txBody>
          <a:bodyPr>
            <a:normAutofit/>
          </a:bodyPr>
          <a:lstStyle/>
          <a:p>
            <a:r>
              <a:rPr lang="en-US" dirty="0" smtClean="0"/>
              <a:t>Numbers from/in Measurement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7333"/>
            <a:ext cx="8229600" cy="4178830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 smtClean="0"/>
              <a:t>      A number gives a</a:t>
            </a:r>
          </a:p>
          <a:p>
            <a:endParaRPr lang="en-US" sz="5400" dirty="0" smtClean="0"/>
          </a:p>
          <a:p>
            <a:r>
              <a:rPr lang="en-US" sz="5400" dirty="0" smtClean="0"/>
              <a:t> </a:t>
            </a:r>
            <a:r>
              <a:rPr lang="en-US" sz="5400" u="sng" dirty="0" smtClean="0"/>
              <a:t>multiplicative comparison</a:t>
            </a:r>
          </a:p>
          <a:p>
            <a:endParaRPr lang="en-US" sz="5400" u="sng" dirty="0" smtClean="0"/>
          </a:p>
          <a:p>
            <a:r>
              <a:rPr lang="en-US" sz="5400" dirty="0" smtClean="0"/>
              <a:t>   between two quantities.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05592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Numbers and Quantities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You attach numbers to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individual quantities/amounts </a:t>
            </a:r>
          </a:p>
          <a:p>
            <a:pPr marL="0" indent="0">
              <a:buNone/>
            </a:pPr>
            <a:r>
              <a:rPr lang="en-US" sz="4400"/>
              <a:t> </a:t>
            </a:r>
            <a:r>
              <a:rPr lang="en-US" sz="4400" smtClean="0"/>
              <a:t>  by </a:t>
            </a:r>
            <a:endParaRPr lang="en-US" sz="4400" dirty="0" smtClean="0"/>
          </a:p>
          <a:p>
            <a:endParaRPr lang="en-US" dirty="0"/>
          </a:p>
          <a:p>
            <a:r>
              <a:rPr lang="en-US" dirty="0" smtClean="0"/>
              <a:t>            </a:t>
            </a:r>
            <a:r>
              <a:rPr lang="en-US" sz="6000" dirty="0" smtClean="0"/>
              <a:t>choosing a unit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66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By itself, a number </a:t>
            </a:r>
          </a:p>
          <a:p>
            <a:pPr marL="0" indent="0">
              <a:buNone/>
            </a:pPr>
            <a:r>
              <a:rPr lang="en-US" sz="4000" dirty="0" smtClean="0"/>
              <a:t>       does not signify</a:t>
            </a:r>
          </a:p>
          <a:p>
            <a:pPr marL="0" indent="0">
              <a:buNone/>
            </a:pPr>
            <a:r>
              <a:rPr lang="en-US" sz="4000" dirty="0" smtClean="0"/>
              <a:t>      any specific object or quantity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sz="4000" dirty="0" smtClean="0"/>
              <a:t>To do that, it must refer to a </a:t>
            </a:r>
            <a:r>
              <a:rPr lang="en-US" sz="4800" u="sng" dirty="0" smtClean="0"/>
              <a:t>unit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00817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The number then tells you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  how large the given amount is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r>
              <a:rPr lang="en-US" sz="4000" u="sng" dirty="0"/>
              <a:t>i</a:t>
            </a:r>
            <a:r>
              <a:rPr lang="en-US" sz="4000" u="sng" dirty="0" smtClean="0"/>
              <a:t>n relation to</a:t>
            </a:r>
            <a:r>
              <a:rPr lang="en-US" sz="4000" dirty="0" smtClean="0"/>
              <a:t>   (i.e., as a multiple of) </a:t>
            </a:r>
            <a:r>
              <a:rPr lang="en-US" sz="4000" u="sng" dirty="0" smtClean="0"/>
              <a:t>the unit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2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580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quantity indicated by a </a:t>
            </a:r>
            <a:r>
              <a:rPr lang="en-US" dirty="0"/>
              <a:t>n</a:t>
            </a:r>
            <a:r>
              <a:rPr lang="en-US" dirty="0" smtClean="0"/>
              <a:t>umber depends on the reference unit.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                                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                     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(   ) </a:t>
            </a:r>
            <a:r>
              <a:rPr lang="en-US" sz="4000" dirty="0" smtClean="0"/>
              <a:t>E</a:t>
            </a:r>
            <a:endParaRPr lang="en-US" sz="4000" dirty="0"/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</a:t>
            </a:r>
            <a:r>
              <a:rPr lang="en-US" sz="4000" dirty="0" smtClean="0"/>
              <a:t>F</a:t>
            </a:r>
          </a:p>
          <a:p>
            <a:pPr marL="0" indent="0">
              <a:buNone/>
            </a:pPr>
            <a:r>
              <a:rPr lang="en-US" sz="4000" dirty="0" smtClean="0"/>
              <a:t>                     (    ) F</a:t>
            </a:r>
            <a:r>
              <a:rPr lang="en-US" dirty="0" smtClean="0"/>
              <a:t>                              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1202" y="2377335"/>
            <a:ext cx="822960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32682" y="1686992"/>
            <a:ext cx="45719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44162" y="2377335"/>
            <a:ext cx="822960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67122" y="2377335"/>
            <a:ext cx="822960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98690" y="3278693"/>
            <a:ext cx="822960" cy="45558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13341" y="4362612"/>
            <a:ext cx="1118194" cy="455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39396" y="4362612"/>
            <a:ext cx="1118194" cy="455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57590" y="4362612"/>
            <a:ext cx="1118194" cy="455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75784" y="4362612"/>
            <a:ext cx="1118194" cy="455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1202" y="5115562"/>
            <a:ext cx="1118194" cy="455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005765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811714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5" imgW="114300" imgH="165100" progId="Equation.3">
                  <p:embed/>
                </p:oleObj>
              </mc:Choice>
              <mc:Fallback>
                <p:oleObj name="Equation" r:id="rId5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006087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7" imgW="114300" imgH="165100" progId="Equation.3">
                  <p:embed/>
                </p:oleObj>
              </mc:Choice>
              <mc:Fallback>
                <p:oleObj name="Equation" r:id="rId7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333705"/>
              </p:ext>
            </p:extLst>
          </p:nvPr>
        </p:nvGraphicFramePr>
        <p:xfrm>
          <a:off x="2940223" y="3152194"/>
          <a:ext cx="453798" cy="58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9" imgW="139700" imgH="393700" progId="Equation.3">
                  <p:embed/>
                </p:oleObj>
              </mc:Choice>
              <mc:Fallback>
                <p:oleObj name="Equation" r:id="rId9" imgW="139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40223" y="3152194"/>
                        <a:ext cx="453798" cy="58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67324"/>
              </p:ext>
            </p:extLst>
          </p:nvPr>
        </p:nvGraphicFramePr>
        <p:xfrm>
          <a:off x="3090100" y="5115562"/>
          <a:ext cx="451041" cy="652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1" imgW="152400" imgH="393700" progId="Equation.3">
                  <p:embed/>
                </p:oleObj>
              </mc:Choice>
              <mc:Fallback>
                <p:oleObj name="Equation" r:id="rId11" imgW="152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90100" y="5115562"/>
                        <a:ext cx="451041" cy="652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16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 smtClean="0"/>
          </a:p>
          <a:p>
            <a:r>
              <a:rPr lang="en-US" sz="5400" dirty="0" smtClean="0"/>
              <a:t>Numbers come out of                           measurement.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03969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Pedagogical Note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Although numbers are </a:t>
            </a:r>
          </a:p>
          <a:p>
            <a:pPr marL="0" indent="0">
              <a:buNone/>
            </a:pPr>
            <a:r>
              <a:rPr lang="en-US" sz="4000" dirty="0" smtClean="0"/>
              <a:t>            essentially multiplicative,</a:t>
            </a:r>
          </a:p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 students meet them first as counts,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</a:t>
            </a:r>
          </a:p>
          <a:p>
            <a:pPr marL="0" indent="0">
              <a:buNone/>
            </a:pPr>
            <a:r>
              <a:rPr lang="en-US" sz="4000" dirty="0" smtClean="0"/>
              <a:t>     in an essentially additive context.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4550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Dealing successfully with fractions</a:t>
            </a:r>
          </a:p>
          <a:p>
            <a:pPr marL="0" indent="0">
              <a:buNone/>
            </a:pPr>
            <a:r>
              <a:rPr lang="en-US" sz="4000" dirty="0" smtClean="0"/>
              <a:t>   requires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en-US" sz="4800" u="sng" dirty="0" err="1" smtClean="0"/>
              <a:t>reconceptualizing</a:t>
            </a:r>
            <a:r>
              <a:rPr lang="en-US" sz="4800" u="sng" dirty="0" smtClean="0"/>
              <a:t> numbers</a:t>
            </a:r>
          </a:p>
          <a:p>
            <a:endParaRPr lang="en-US" sz="4400" u="sng" dirty="0" smtClean="0"/>
          </a:p>
          <a:p>
            <a:pPr marL="0" indent="0">
              <a:buNone/>
            </a:pPr>
            <a:r>
              <a:rPr lang="en-US" sz="4000" dirty="0" smtClean="0"/>
              <a:t> in terms of multiplicative comparison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01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reorganization is perhaps best approached by promoting</a:t>
            </a:r>
          </a:p>
          <a:p>
            <a:r>
              <a:rPr lang="en-US" sz="5400" dirty="0" smtClean="0"/>
              <a:t>     unit consciousness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i.e., a habit of being aware of and of specifying the relevant unit.</a:t>
            </a:r>
          </a:p>
          <a:p>
            <a:r>
              <a:rPr lang="en-US" dirty="0" smtClean="0"/>
              <a:t>Having students do many unit conversions is one way to encourage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84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bugaboo in adding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crucial convention about units:</a:t>
            </a:r>
          </a:p>
          <a:p>
            <a:r>
              <a:rPr lang="en-US" dirty="0" smtClean="0"/>
              <a:t>If we see the “equation” </a:t>
            </a:r>
          </a:p>
          <a:p>
            <a:endParaRPr lang="en-US" dirty="0"/>
          </a:p>
          <a:p>
            <a:r>
              <a:rPr lang="en-US" dirty="0" smtClean="0"/>
              <a:t>                       </a:t>
            </a:r>
            <a:r>
              <a:rPr lang="en-US" sz="6000" dirty="0" smtClean="0"/>
              <a:t>3 + 4 = 2,   (not!)</a:t>
            </a:r>
          </a:p>
          <a:p>
            <a:endParaRPr lang="en-US" sz="6000" dirty="0" smtClean="0"/>
          </a:p>
          <a:p>
            <a:pPr marL="0" indent="0">
              <a:buNone/>
            </a:pPr>
            <a:r>
              <a:rPr lang="en-US" dirty="0" smtClean="0"/>
              <a:t>          it seems like nonsense.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16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But the equation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4400" dirty="0" smtClean="0"/>
              <a:t>3 dimes + 4 nickels = 2 quarters</a:t>
            </a:r>
          </a:p>
          <a:p>
            <a:endParaRPr lang="en-US" dirty="0"/>
          </a:p>
          <a:p>
            <a:r>
              <a:rPr lang="en-US" sz="4000" dirty="0"/>
              <a:t>m</a:t>
            </a:r>
            <a:r>
              <a:rPr lang="en-US" sz="4000" dirty="0" smtClean="0"/>
              <a:t>akes perfectly good sense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53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300" dirty="0" smtClean="0"/>
              <a:t>What’s the difference?</a:t>
            </a:r>
          </a:p>
          <a:p>
            <a:endParaRPr lang="en-US" sz="4000" dirty="0" smtClean="0"/>
          </a:p>
          <a:p>
            <a:r>
              <a:rPr lang="en-US" sz="4000" dirty="0" smtClean="0"/>
              <a:t>In the first, </a:t>
            </a:r>
          </a:p>
          <a:p>
            <a:pPr marL="0" indent="0">
              <a:buNone/>
            </a:pPr>
            <a:r>
              <a:rPr lang="en-US" sz="4000" dirty="0" smtClean="0"/>
              <a:t>      there is no explicit reference unit, </a:t>
            </a:r>
          </a:p>
          <a:p>
            <a:endParaRPr lang="en-US" sz="4000" dirty="0"/>
          </a:p>
          <a:p>
            <a:r>
              <a:rPr lang="en-US" sz="4000" dirty="0" smtClean="0"/>
              <a:t>So, you assume all the numbers </a:t>
            </a:r>
          </a:p>
          <a:p>
            <a:pPr marL="0" indent="0">
              <a:buNone/>
            </a:pPr>
            <a:r>
              <a:rPr lang="en-US" sz="4000" dirty="0" smtClean="0"/>
              <a:t>              refer to the </a:t>
            </a:r>
            <a:r>
              <a:rPr lang="en-US" sz="4000" u="sng" dirty="0" smtClean="0"/>
              <a:t>same unit</a:t>
            </a:r>
            <a:r>
              <a:rPr lang="en-US" sz="40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21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This is the </a:t>
            </a:r>
            <a:r>
              <a:rPr lang="en-US" sz="4400" u="sng" dirty="0" smtClean="0"/>
              <a:t>standing convention</a:t>
            </a:r>
            <a:r>
              <a:rPr lang="en-US" sz="4000" dirty="0" smtClean="0"/>
              <a:t>,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            </a:t>
            </a:r>
            <a:r>
              <a:rPr lang="en-US" sz="4400" u="sng" dirty="0" smtClean="0"/>
              <a:t>often not conscious</a:t>
            </a:r>
            <a:r>
              <a:rPr lang="en-US" sz="4000" dirty="0" smtClean="0"/>
              <a:t>, </a:t>
            </a:r>
          </a:p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when we write addition equations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3063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 the second equation, </a:t>
            </a:r>
          </a:p>
          <a:p>
            <a:pPr marL="0" indent="0">
              <a:buNone/>
            </a:pPr>
            <a:r>
              <a:rPr lang="en-US" sz="4400" dirty="0" smtClean="0"/>
              <a:t>   the units are specified, </a:t>
            </a:r>
          </a:p>
          <a:p>
            <a:pPr marL="0" indent="0">
              <a:buNone/>
            </a:pPr>
            <a:r>
              <a:rPr lang="en-US" sz="4400" dirty="0" smtClean="0"/>
              <a:t>   and you can relate them all </a:t>
            </a:r>
          </a:p>
          <a:p>
            <a:pPr marL="0" indent="0">
              <a:buNone/>
            </a:pPr>
            <a:r>
              <a:rPr lang="en-US" sz="4400" dirty="0" smtClean="0"/>
              <a:t>   to a </a:t>
            </a:r>
            <a:r>
              <a:rPr lang="en-US" sz="4400" u="sng" dirty="0" smtClean="0"/>
              <a:t>common unit</a:t>
            </a:r>
            <a:r>
              <a:rPr lang="en-US" sz="4400" dirty="0" smtClean="0"/>
              <a:t>, </a:t>
            </a:r>
          </a:p>
          <a:p>
            <a:pPr marL="0" indent="0">
              <a:buNone/>
            </a:pPr>
            <a:r>
              <a:rPr lang="en-US" sz="4400" dirty="0" smtClean="0"/>
              <a:t>   for example, pennies.</a:t>
            </a:r>
          </a:p>
        </p:txBody>
      </p:sp>
    </p:spTree>
    <p:extLst>
      <p:ext uri="{BB962C8B-B14F-4D97-AF65-F5344CB8AC3E}">
        <p14:creationId xmlns:p14="http://schemas.microsoft.com/office/powerpoint/2010/main" val="257054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Then</a:t>
            </a:r>
          </a:p>
          <a:p>
            <a:r>
              <a:rPr lang="en-US" sz="4400" dirty="0" smtClean="0"/>
              <a:t>3 dimes + 4 nickels = 2 quarters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reads</a:t>
            </a:r>
          </a:p>
          <a:p>
            <a:endParaRPr lang="en-US" dirty="0"/>
          </a:p>
          <a:p>
            <a:r>
              <a:rPr lang="en-US" sz="4400" dirty="0" smtClean="0"/>
              <a:t>            3x10 + 4x5 = 2x25,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which is correct in the normal sense.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5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popular wrong way of adding fractions,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dirty="0" smtClean="0"/>
              <a:t>   by adding numerators and </a:t>
            </a:r>
          </a:p>
          <a:p>
            <a:pPr marL="0" indent="0">
              <a:buNone/>
            </a:pPr>
            <a:r>
              <a:rPr lang="en-US" sz="4000" dirty="0" smtClean="0"/>
              <a:t>   adding denominators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stems from the same </a:t>
            </a:r>
          </a:p>
          <a:p>
            <a:r>
              <a:rPr lang="en-US" sz="4000" dirty="0" smtClean="0"/>
              <a:t>           </a:t>
            </a:r>
            <a:r>
              <a:rPr lang="en-US" sz="4000" u="sng" dirty="0" smtClean="0"/>
              <a:t>failure to attend to units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Length, area, volume.</a:t>
            </a:r>
          </a:p>
          <a:p>
            <a:r>
              <a:rPr lang="en-US" sz="3600" dirty="0" smtClean="0"/>
              <a:t>Weight/mass.</a:t>
            </a:r>
          </a:p>
          <a:p>
            <a:r>
              <a:rPr lang="en-US" sz="3600" dirty="0" smtClean="0"/>
              <a:t>Duration.</a:t>
            </a:r>
          </a:p>
          <a:p>
            <a:r>
              <a:rPr lang="en-US" sz="3600" dirty="0" smtClean="0"/>
              <a:t>Speed.</a:t>
            </a:r>
          </a:p>
          <a:p>
            <a:r>
              <a:rPr lang="en-US" sz="3600" dirty="0" smtClean="0"/>
              <a:t>Density.</a:t>
            </a:r>
          </a:p>
          <a:p>
            <a:r>
              <a:rPr lang="en-US" sz="3600" dirty="0" smtClean="0"/>
              <a:t>.         .          .    (many more).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7946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 ½ is represented by                      XO</a:t>
            </a:r>
          </a:p>
          <a:p>
            <a:r>
              <a:rPr lang="en-US" dirty="0"/>
              <a:t>a</a:t>
            </a:r>
            <a:r>
              <a:rPr lang="en-US" dirty="0" smtClean="0"/>
              <a:t>nd 1/3 is represented by               XOO,</a:t>
            </a:r>
          </a:p>
          <a:p>
            <a:r>
              <a:rPr lang="en-US" dirty="0"/>
              <a:t>a</a:t>
            </a:r>
            <a:r>
              <a:rPr lang="en-US" dirty="0" smtClean="0"/>
              <a:t>nd adding is “putting together”,</a:t>
            </a:r>
          </a:p>
          <a:p>
            <a:endParaRPr lang="en-US" dirty="0" smtClean="0"/>
          </a:p>
          <a:p>
            <a:r>
              <a:rPr lang="en-US" dirty="0" smtClean="0"/>
              <a:t>Then ½ + 1/3 could/should(?) </a:t>
            </a:r>
          </a:p>
          <a:p>
            <a:endParaRPr lang="en-US" dirty="0"/>
          </a:p>
          <a:p>
            <a:r>
              <a:rPr lang="en-US" dirty="0" smtClean="0"/>
              <a:t>be represented by                            XXOOO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94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. . .</a:t>
            </a:r>
          </a:p>
          <a:p>
            <a:r>
              <a:rPr lang="en-US" dirty="0"/>
              <a:t>s</a:t>
            </a:r>
            <a:r>
              <a:rPr lang="en-US" dirty="0" smtClean="0"/>
              <a:t>houldn’t </a:t>
            </a:r>
          </a:p>
          <a:p>
            <a:endParaRPr lang="en-US" dirty="0"/>
          </a:p>
          <a:p>
            <a:r>
              <a:rPr lang="en-US" dirty="0" smtClean="0"/>
              <a:t>               </a:t>
            </a:r>
            <a:r>
              <a:rPr lang="en-US" sz="6000" dirty="0" smtClean="0"/>
              <a:t>½ + 1/3 = 2/5?   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76011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NO!</a:t>
            </a:r>
            <a:endParaRPr lang="en-US" dirty="0" smtClean="0"/>
          </a:p>
          <a:p>
            <a:r>
              <a:rPr lang="en-US" dirty="0" smtClean="0"/>
              <a:t>Because the          ½              in              XO</a:t>
            </a:r>
          </a:p>
          <a:p>
            <a:r>
              <a:rPr lang="en-US" dirty="0"/>
              <a:t>r</a:t>
            </a:r>
            <a:r>
              <a:rPr lang="en-US" dirty="0" smtClean="0"/>
              <a:t>efers to a whole of 2 symbols,</a:t>
            </a:r>
          </a:p>
          <a:p>
            <a:r>
              <a:rPr lang="en-US" dirty="0"/>
              <a:t>a</a:t>
            </a:r>
            <a:r>
              <a:rPr lang="en-US" dirty="0" smtClean="0"/>
              <a:t>nd the                1/3             in             XOO</a:t>
            </a:r>
          </a:p>
          <a:p>
            <a:r>
              <a:rPr lang="en-US" dirty="0"/>
              <a:t>r</a:t>
            </a:r>
            <a:r>
              <a:rPr lang="en-US" dirty="0" smtClean="0"/>
              <a:t>efers to a whole of          3 symbols,</a:t>
            </a:r>
          </a:p>
          <a:p>
            <a:r>
              <a:rPr lang="en-US" dirty="0"/>
              <a:t>a</a:t>
            </a:r>
            <a:r>
              <a:rPr lang="en-US" dirty="0" smtClean="0"/>
              <a:t>nd the                2/5             in             XXOOO</a:t>
            </a:r>
          </a:p>
          <a:p>
            <a:r>
              <a:rPr lang="en-US" dirty="0" smtClean="0"/>
              <a:t>Refers to a whole of 5 symbols.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69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we denominate our equation </a:t>
            </a:r>
          </a:p>
          <a:p>
            <a:pPr marL="0" indent="0">
              <a:buNone/>
            </a:pPr>
            <a:r>
              <a:rPr lang="en-US" dirty="0" smtClean="0"/>
              <a:t>    in terms of a </a:t>
            </a:r>
            <a:r>
              <a:rPr lang="en-US" u="sng" dirty="0" smtClean="0"/>
              <a:t>consistent unit</a:t>
            </a:r>
            <a:r>
              <a:rPr lang="en-US" dirty="0" smtClean="0"/>
              <a:t>, say “symbol”,</a:t>
            </a:r>
          </a:p>
          <a:p>
            <a:pPr marL="0" indent="0">
              <a:buNone/>
            </a:pPr>
            <a:r>
              <a:rPr lang="en-US" dirty="0" smtClean="0"/>
              <a:t>    then our equation would read</a:t>
            </a:r>
          </a:p>
          <a:p>
            <a:r>
              <a:rPr lang="en-US" dirty="0" smtClean="0"/>
              <a:t>     </a:t>
            </a:r>
            <a:r>
              <a:rPr lang="en-US" sz="4000" dirty="0" smtClean="0"/>
              <a:t>½ x 2   +   (1/3) x 3   =   (2/5) x 5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hich is a fancy way of saying</a:t>
            </a:r>
          </a:p>
          <a:p>
            <a:r>
              <a:rPr lang="en-US" dirty="0" smtClean="0"/>
              <a:t>                           </a:t>
            </a:r>
            <a:r>
              <a:rPr lang="en-US" sz="4000" dirty="0" smtClean="0"/>
              <a:t>1 + 1 = 2</a:t>
            </a:r>
            <a:r>
              <a:rPr lang="en-US" dirty="0" smtClean="0"/>
              <a:t>. (!)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558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Moral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Make your students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sz="4800" dirty="0" smtClean="0"/>
              <a:t>Attend to the unit!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his is an important case of the CCSSM mathematical practice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</a:t>
            </a:r>
            <a:r>
              <a:rPr lang="en-US" sz="4800" dirty="0" smtClean="0"/>
              <a:t>“Attend to precision”.</a:t>
            </a:r>
          </a:p>
        </p:txBody>
      </p:sp>
    </p:spTree>
    <p:extLst>
      <p:ext uri="{BB962C8B-B14F-4D97-AF65-F5344CB8AC3E}">
        <p14:creationId xmlns:p14="http://schemas.microsoft.com/office/powerpoint/2010/main" val="238879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6000" dirty="0" smtClean="0"/>
          </a:p>
          <a:p>
            <a:r>
              <a:rPr lang="en-US" sz="6000" dirty="0" smtClean="0"/>
              <a:t>(With thanks to </a:t>
            </a:r>
          </a:p>
          <a:p>
            <a:pPr marL="0" indent="0">
              <a:buNone/>
            </a:pPr>
            <a:r>
              <a:rPr lang="en-US" sz="6000" dirty="0"/>
              <a:t> </a:t>
            </a:r>
            <a:r>
              <a:rPr lang="en-US" sz="6000" dirty="0" smtClean="0"/>
              <a:t>                 Herb Gross.)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77654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Number Line, I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find a </a:t>
            </a:r>
            <a:r>
              <a:rPr lang="en-US" u="sng" dirty="0" smtClean="0"/>
              <a:t>standard representative </a:t>
            </a:r>
            <a:r>
              <a:rPr lang="en-US" dirty="0" smtClean="0"/>
              <a:t>for each length by choosing  </a:t>
            </a:r>
            <a:endParaRPr lang="en-US" sz="4400" dirty="0" smtClean="0"/>
          </a:p>
          <a:p>
            <a:r>
              <a:rPr lang="en-US" sz="4400" dirty="0" smtClean="0"/>
              <a:t> a line, </a:t>
            </a:r>
          </a:p>
          <a:p>
            <a:r>
              <a:rPr lang="en-US" sz="4400" dirty="0" smtClean="0"/>
              <a:t> a point (origin) on the line, </a:t>
            </a:r>
          </a:p>
          <a:p>
            <a:r>
              <a:rPr lang="en-US" sz="4400" dirty="0" smtClean="0"/>
              <a:t> and an orientation (direction) </a:t>
            </a:r>
          </a:p>
          <a:p>
            <a:pPr marL="0" indent="0">
              <a:buNone/>
            </a:pPr>
            <a:r>
              <a:rPr lang="en-US" dirty="0" smtClean="0"/>
              <a:t>     on the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342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Then each length </a:t>
            </a:r>
          </a:p>
          <a:p>
            <a:r>
              <a:rPr lang="en-US" sz="4000" dirty="0" smtClean="0"/>
              <a:t>can be represented by an interval, </a:t>
            </a:r>
          </a:p>
          <a:p>
            <a:r>
              <a:rPr lang="en-US" sz="4000" dirty="0" smtClean="0"/>
              <a:t>starting at the origin, </a:t>
            </a:r>
          </a:p>
          <a:p>
            <a:r>
              <a:rPr lang="en-US" sz="4000" dirty="0" smtClean="0"/>
              <a:t>and going in the positive direction.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11433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Line,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now choose a unit interval,</a:t>
            </a:r>
          </a:p>
          <a:p>
            <a:r>
              <a:rPr lang="en-US" dirty="0"/>
              <a:t>t</a:t>
            </a:r>
            <a:r>
              <a:rPr lang="en-US" dirty="0" smtClean="0"/>
              <a:t>hen each interval has a length,</a:t>
            </a:r>
          </a:p>
          <a:p>
            <a:r>
              <a:rPr lang="en-US" dirty="0"/>
              <a:t>g</a:t>
            </a:r>
            <a:r>
              <a:rPr lang="en-US" dirty="0" smtClean="0"/>
              <a:t>iven by a number, </a:t>
            </a:r>
          </a:p>
          <a:p>
            <a:r>
              <a:rPr lang="en-US" dirty="0"/>
              <a:t>t</a:t>
            </a:r>
            <a:r>
              <a:rPr lang="en-US" dirty="0" smtClean="0"/>
              <a:t>elling its ratio to the unit interval:</a:t>
            </a:r>
          </a:p>
          <a:p>
            <a:endParaRPr lang="en-US" dirty="0"/>
          </a:p>
          <a:p>
            <a:r>
              <a:rPr lang="en-US" u="sng" dirty="0" smtClean="0"/>
              <a:t>|                |                  |                   |                 |</a:t>
            </a:r>
          </a:p>
          <a:p>
            <a:r>
              <a:rPr lang="en-US" dirty="0" smtClean="0"/>
              <a:t>0     ½        1                  2                  3  π             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20461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380275"/>
              </p:ext>
            </p:extLst>
          </p:nvPr>
        </p:nvGraphicFramePr>
        <p:xfrm>
          <a:off x="3029303" y="5192889"/>
          <a:ext cx="460728" cy="404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241300" imgH="215900" progId="Equation.3">
                  <p:embed/>
                </p:oleObj>
              </mc:Choice>
              <mc:Fallback>
                <p:oleObj name="Equation" r:id="rId5" imgW="241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29303" y="5192889"/>
                        <a:ext cx="460728" cy="404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40606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Line,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Including intervals of both orientations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produces the full number line, 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with both positive and negative   numbers.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782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6000" dirty="0" smtClean="0"/>
          </a:p>
          <a:p>
            <a:r>
              <a:rPr lang="en-US" sz="6000" dirty="0" smtClean="0"/>
              <a:t>Counting is also</a:t>
            </a:r>
          </a:p>
          <a:p>
            <a:pPr marL="0" indent="0">
              <a:buNone/>
            </a:pPr>
            <a:r>
              <a:rPr lang="en-US" sz="6000" dirty="0" smtClean="0"/>
              <a:t>  a form of measurement.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93678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Part II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Numbers come out of measurement,</a:t>
            </a:r>
          </a:p>
          <a:p>
            <a:pPr marL="0" indent="0">
              <a:buNone/>
            </a:pPr>
            <a:r>
              <a:rPr lang="en-US" sz="4000" dirty="0" smtClean="0"/>
              <a:t>   but dealing with them involves </a:t>
            </a:r>
          </a:p>
          <a:p>
            <a:r>
              <a:rPr lang="en-US" sz="4000" dirty="0" smtClean="0"/>
              <a:t>                    </a:t>
            </a:r>
            <a:r>
              <a:rPr lang="en-US" sz="5400" dirty="0" smtClean="0"/>
              <a:t>arithmetic</a:t>
            </a:r>
            <a:r>
              <a:rPr lang="en-US" sz="4000" dirty="0" smtClean="0"/>
              <a:t>,</a:t>
            </a:r>
          </a:p>
          <a:p>
            <a:pPr marL="0" indent="0">
              <a:buNone/>
            </a:pPr>
            <a:r>
              <a:rPr lang="en-US" sz="4000" dirty="0" smtClean="0"/>
              <a:t>   which gives rise to </a:t>
            </a:r>
          </a:p>
          <a:p>
            <a:r>
              <a:rPr lang="en-US" sz="4000" dirty="0" smtClean="0"/>
              <a:t>                       </a:t>
            </a:r>
            <a:r>
              <a:rPr lang="en-US" sz="5400" dirty="0" smtClean="0"/>
              <a:t>algebra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6588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 algebra, we need to know the</a:t>
            </a:r>
          </a:p>
          <a:p>
            <a:pPr marL="0" indent="0">
              <a:buNone/>
            </a:pPr>
            <a:r>
              <a:rPr lang="en-US" sz="4400" dirty="0" smtClean="0"/>
              <a:t> </a:t>
            </a:r>
          </a:p>
          <a:p>
            <a:r>
              <a:rPr lang="en-US" sz="4400" dirty="0" smtClean="0"/>
              <a:t>“Properties of the Operations”,</a:t>
            </a:r>
          </a:p>
          <a:p>
            <a:pPr marL="0" indent="0">
              <a:buNone/>
            </a:pPr>
            <a:r>
              <a:rPr lang="en-US" sz="4400" dirty="0" smtClean="0"/>
              <a:t>   aka</a:t>
            </a:r>
          </a:p>
          <a:p>
            <a:r>
              <a:rPr lang="en-US" sz="4400" dirty="0" smtClean="0"/>
              <a:t>       </a:t>
            </a:r>
            <a:r>
              <a:rPr lang="en-US" sz="4800" dirty="0" smtClean="0"/>
              <a:t>The Rules of Arithmetic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51889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Rules of Arithmetic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rules for addition:</a:t>
            </a:r>
          </a:p>
          <a:p>
            <a:r>
              <a:rPr lang="en-US" dirty="0" smtClean="0"/>
              <a:t>(commutative, associative, identity, inverse).</a:t>
            </a:r>
          </a:p>
          <a:p>
            <a:endParaRPr lang="en-US" dirty="0"/>
          </a:p>
          <a:p>
            <a:r>
              <a:rPr lang="en-US" dirty="0" smtClean="0"/>
              <a:t>4 rules for multiplication:</a:t>
            </a:r>
          </a:p>
          <a:p>
            <a:r>
              <a:rPr lang="en-US" dirty="0" smtClean="0"/>
              <a:t>(commutative, associative, identity, inverse).</a:t>
            </a:r>
          </a:p>
          <a:p>
            <a:endParaRPr lang="en-US" dirty="0"/>
          </a:p>
          <a:p>
            <a:r>
              <a:rPr lang="en-US" dirty="0" smtClean="0"/>
              <a:t>And one rule to bind them (distributive).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537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</a:t>
            </a:r>
            <a:r>
              <a:rPr lang="en-US" smtClean="0"/>
              <a:t>for Mathematicians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Mathematicians do not like units.</a:t>
            </a:r>
          </a:p>
          <a:p>
            <a:r>
              <a:rPr lang="en-US" sz="4000" dirty="0" smtClean="0"/>
              <a:t>Mathematicians like formal rules.</a:t>
            </a:r>
          </a:p>
          <a:p>
            <a:endParaRPr lang="en-US" dirty="0" smtClean="0"/>
          </a:p>
          <a:p>
            <a:r>
              <a:rPr lang="en-US" sz="4000" dirty="0" smtClean="0"/>
              <a:t>So: mathematicians are willing </a:t>
            </a:r>
          </a:p>
          <a:p>
            <a:pPr marL="0" indent="0">
              <a:buNone/>
            </a:pPr>
            <a:r>
              <a:rPr lang="en-US" sz="4000" dirty="0" smtClean="0"/>
              <a:t>      to call any collection </a:t>
            </a:r>
          </a:p>
          <a:p>
            <a:pPr marL="0" indent="0">
              <a:buNone/>
            </a:pPr>
            <a:r>
              <a:rPr lang="en-US" sz="4000" dirty="0" smtClean="0"/>
              <a:t>      that satisfies these rules,</a:t>
            </a:r>
          </a:p>
          <a:p>
            <a:pPr marL="0" indent="0">
              <a:buNone/>
            </a:pPr>
            <a:r>
              <a:rPr lang="en-US" sz="4000" dirty="0" smtClean="0"/>
              <a:t>      “numbers”.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58277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</a:p>
          <a:p>
            <a:r>
              <a:rPr lang="en-US" dirty="0" smtClean="0"/>
              <a:t>           </a:t>
            </a:r>
            <a:r>
              <a:rPr lang="en-US" sz="4000" dirty="0" smtClean="0"/>
              <a:t>many, many, many, many</a:t>
            </a:r>
          </a:p>
          <a:p>
            <a:r>
              <a:rPr lang="en-US" dirty="0"/>
              <a:t>d</a:t>
            </a:r>
            <a:r>
              <a:rPr lang="en-US" dirty="0" smtClean="0"/>
              <a:t>ifferent kinds of systems of such “numbers”.</a:t>
            </a:r>
          </a:p>
          <a:p>
            <a:endParaRPr lang="en-US" dirty="0" smtClean="0"/>
          </a:p>
          <a:p>
            <a:r>
              <a:rPr lang="en-US" dirty="0" smtClean="0"/>
              <a:t>They are called     </a:t>
            </a:r>
            <a:r>
              <a:rPr lang="en-US" sz="4400" dirty="0" smtClean="0"/>
              <a:t>“fields”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253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rational numbers.</a:t>
            </a:r>
          </a:p>
          <a:p>
            <a:r>
              <a:rPr lang="en-US" dirty="0" smtClean="0"/>
              <a:t>The real numbers.</a:t>
            </a:r>
          </a:p>
          <a:p>
            <a:r>
              <a:rPr lang="en-US" dirty="0" smtClean="0"/>
              <a:t>The complex numbers.</a:t>
            </a:r>
          </a:p>
          <a:p>
            <a:r>
              <a:rPr lang="en-US" dirty="0" smtClean="0"/>
              <a:t>The rational expressions in x.</a:t>
            </a:r>
          </a:p>
          <a:p>
            <a:r>
              <a:rPr lang="en-US" dirty="0" smtClean="0"/>
              <a:t>The rational expressions in several variables.</a:t>
            </a:r>
          </a:p>
          <a:p>
            <a:r>
              <a:rPr lang="en-US" dirty="0" smtClean="0"/>
              <a:t>The rational numbers plus the rational multiples of            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891046"/>
              </p:ext>
            </p:extLst>
          </p:nvPr>
        </p:nvGraphicFramePr>
        <p:xfrm>
          <a:off x="3005667" y="5037666"/>
          <a:ext cx="903111" cy="55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241300" imgH="215900" progId="Equation.3">
                  <p:embed/>
                </p:oleObj>
              </mc:Choice>
              <mc:Fallback>
                <p:oleObj name="Equation" r:id="rId3" imgW="241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5667" y="5037666"/>
                        <a:ext cx="903111" cy="559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2806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rational numbers plus the rational multiples of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every power of a prime number there is a field with this number of elements.</a:t>
            </a:r>
          </a:p>
          <a:p>
            <a:endParaRPr lang="en-US" dirty="0"/>
          </a:p>
          <a:p>
            <a:r>
              <a:rPr lang="en-US" dirty="0" smtClean="0"/>
              <a:t>And many, many, many many more . .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825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 by focusing on the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000" u="sng" dirty="0" smtClean="0"/>
              <a:t>structure imposed by the rules</a:t>
            </a:r>
            <a:r>
              <a:rPr lang="en-US" sz="4000" dirty="0" smtClean="0"/>
              <a:t>,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  we gain a huge number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of new number systems.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38334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is lost?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There is no notion of size, or ordering.</a:t>
            </a:r>
          </a:p>
          <a:p>
            <a:r>
              <a:rPr lang="en-US" sz="4000" dirty="0" smtClean="0"/>
              <a:t>You can’t say that one number </a:t>
            </a:r>
          </a:p>
          <a:p>
            <a:pPr marL="0" indent="0">
              <a:buNone/>
            </a:pPr>
            <a:r>
              <a:rPr lang="en-US" sz="4000" dirty="0" smtClean="0"/>
              <a:t>   is larger than another.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hese “numbers” may be useless for measurement!</a:t>
            </a:r>
          </a:p>
        </p:txBody>
      </p:sp>
    </p:spTree>
    <p:extLst>
      <p:ext uri="{BB962C8B-B14F-4D97-AF65-F5344CB8AC3E}">
        <p14:creationId xmlns:p14="http://schemas.microsoft.com/office/powerpoint/2010/main" val="12887318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example, you could take a “number”, </a:t>
            </a:r>
          </a:p>
          <a:p>
            <a:pPr marL="0" indent="0">
              <a:buNone/>
            </a:pPr>
            <a:r>
              <a:rPr lang="en-US" sz="3600" dirty="0" smtClean="0"/>
              <a:t>    </a:t>
            </a:r>
            <a:r>
              <a:rPr lang="en-US" sz="4000" dirty="0" smtClean="0"/>
              <a:t>such as “2”,</a:t>
            </a:r>
          </a:p>
          <a:p>
            <a:pPr marL="0" indent="0">
              <a:buNone/>
            </a:pPr>
            <a:r>
              <a:rPr lang="en-US" sz="4000" dirty="0" smtClean="0"/>
              <a:t>    and raise it to a large power, </a:t>
            </a:r>
          </a:p>
          <a:p>
            <a:pPr marL="0" indent="0">
              <a:buNone/>
            </a:pPr>
            <a:r>
              <a:rPr lang="en-US" sz="4000" dirty="0" smtClean="0"/>
              <a:t>    and the result could be “2” again!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or even “1”!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048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Properties of Measurement,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                  Comparison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With respect to a given type of measurement,</a:t>
            </a:r>
          </a:p>
          <a:p>
            <a:pPr marL="0" indent="0">
              <a:buNone/>
            </a:pPr>
            <a:r>
              <a:rPr lang="en-US" dirty="0" smtClean="0"/>
              <a:t>         any two quantities can be compared: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Either they are equal,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or one is larger and one is smaller.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729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Mathematicians don’t care! </a:t>
            </a:r>
          </a:p>
          <a:p>
            <a:r>
              <a:rPr lang="en-US" sz="4400" dirty="0" smtClean="0"/>
              <a:t>Measurement is for scientists!</a:t>
            </a:r>
          </a:p>
          <a:p>
            <a:r>
              <a:rPr lang="en-US" sz="4400" dirty="0" smtClean="0"/>
              <a:t>Mathematicians like algebra!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990724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Such “</a:t>
            </a:r>
            <a:r>
              <a:rPr lang="en-US" sz="3600" dirty="0" err="1" smtClean="0"/>
              <a:t>numbers”can</a:t>
            </a:r>
            <a:r>
              <a:rPr lang="en-US" sz="3600" dirty="0" smtClean="0"/>
              <a:t> be useful.</a:t>
            </a:r>
          </a:p>
          <a:p>
            <a:endParaRPr lang="en-US" sz="3600" dirty="0" smtClean="0"/>
          </a:p>
          <a:p>
            <a:r>
              <a:rPr lang="en-US" sz="3600" dirty="0" smtClean="0"/>
              <a:t>For example, they are used </a:t>
            </a:r>
          </a:p>
          <a:p>
            <a:r>
              <a:rPr lang="en-US" sz="3600" dirty="0" smtClean="0"/>
              <a:t>in the RSA cryptosystem, </a:t>
            </a:r>
          </a:p>
          <a:p>
            <a:r>
              <a:rPr lang="en-US" sz="3600" dirty="0" smtClean="0"/>
              <a:t>that keeps your online bank transactions private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645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Also, these “numbers” are related                    to some topics in K-12 math, </a:t>
            </a:r>
            <a:r>
              <a:rPr lang="en-US" sz="4000" dirty="0" err="1" smtClean="0"/>
              <a:t>e.g</a:t>
            </a:r>
            <a:r>
              <a:rPr lang="en-US" sz="4000" dirty="0" smtClean="0"/>
              <a:t>:</a:t>
            </a:r>
          </a:p>
          <a:p>
            <a:r>
              <a:rPr lang="en-US" sz="4000" dirty="0" smtClean="0"/>
              <a:t>                 telling time;</a:t>
            </a:r>
          </a:p>
          <a:p>
            <a:pPr marL="0" indent="0">
              <a:buNone/>
            </a:pPr>
            <a:r>
              <a:rPr lang="en-US" sz="4000" dirty="0" smtClean="0"/>
              <a:t>   and</a:t>
            </a:r>
            <a:r>
              <a:rPr lang="en-US" sz="4000" dirty="0"/>
              <a:t> </a:t>
            </a:r>
            <a:r>
              <a:rPr lang="en-US" sz="4000" dirty="0" smtClean="0"/>
              <a:t>the old arithmetic technique  of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     “casting out nines”.</a:t>
            </a:r>
          </a:p>
        </p:txBody>
      </p:sp>
    </p:spTree>
    <p:extLst>
      <p:ext uri="{BB962C8B-B14F-4D97-AF65-F5344CB8AC3E}">
        <p14:creationId xmlns:p14="http://schemas.microsoft.com/office/powerpoint/2010/main" val="3365384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Casting Out Nines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Given a base 10 number, </a:t>
            </a:r>
          </a:p>
          <a:p>
            <a:pPr marL="0" indent="0">
              <a:buNone/>
            </a:pPr>
            <a:r>
              <a:rPr lang="en-US" sz="4800" dirty="0" smtClean="0"/>
              <a:t>    sum the digits.</a:t>
            </a:r>
          </a:p>
          <a:p>
            <a:endParaRPr lang="en-US" sz="4800" dirty="0" smtClean="0"/>
          </a:p>
          <a:p>
            <a:r>
              <a:rPr lang="en-US" sz="4800" dirty="0" smtClean="0"/>
              <a:t>Repeat, and repeat, </a:t>
            </a:r>
          </a:p>
          <a:p>
            <a:pPr marL="0" indent="0">
              <a:buNone/>
            </a:pPr>
            <a:r>
              <a:rPr lang="en-US" sz="4800" dirty="0" smtClean="0"/>
              <a:t>   until you get a single digit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19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Then, let A and B </a:t>
            </a:r>
          </a:p>
          <a:p>
            <a:pPr marL="0" indent="0">
              <a:buNone/>
            </a:pPr>
            <a:r>
              <a:rPr lang="en-US" sz="4000" dirty="0" smtClean="0"/>
              <a:t>           be base ten numbers.</a:t>
            </a:r>
          </a:p>
          <a:p>
            <a:r>
              <a:rPr lang="en-US" sz="4000" dirty="0"/>
              <a:t>C</a:t>
            </a:r>
            <a:r>
              <a:rPr lang="en-US" sz="4000" dirty="0" smtClean="0"/>
              <a:t>ast out nines for A, and for B.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Multiply, and cast out nines on the product,    if necessary.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338257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AB.</a:t>
            </a:r>
          </a:p>
          <a:p>
            <a:r>
              <a:rPr lang="en-US" dirty="0"/>
              <a:t>C</a:t>
            </a:r>
            <a:r>
              <a:rPr lang="en-US" dirty="0" smtClean="0"/>
              <a:t>ast out nines on the product.</a:t>
            </a:r>
          </a:p>
          <a:p>
            <a:endParaRPr lang="en-US" dirty="0"/>
          </a:p>
          <a:p>
            <a:r>
              <a:rPr lang="en-US" dirty="0" smtClean="0"/>
              <a:t>The result will be the same!</a:t>
            </a:r>
          </a:p>
          <a:p>
            <a:endParaRPr lang="en-US" dirty="0"/>
          </a:p>
          <a:p>
            <a:r>
              <a:rPr lang="en-US" dirty="0"/>
              <a:t>This was used </a:t>
            </a:r>
            <a:r>
              <a:rPr lang="en-US" dirty="0" smtClean="0"/>
              <a:t>to check arithmetic</a:t>
            </a:r>
          </a:p>
          <a:p>
            <a:r>
              <a:rPr lang="en-US" dirty="0"/>
              <a:t>i</a:t>
            </a:r>
            <a:r>
              <a:rPr lang="en-US" dirty="0" smtClean="0"/>
              <a:t>n the era of hand computation.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164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 </a:t>
            </a:r>
            <a:r>
              <a:rPr lang="en-US" sz="4400" dirty="0" smtClean="0"/>
              <a:t>                         134</a:t>
            </a:r>
            <a:endParaRPr lang="en-US" sz="4400" dirty="0"/>
          </a:p>
          <a:p>
            <a:r>
              <a:rPr lang="en-US" sz="4400" dirty="0"/>
              <a:t>                        </a:t>
            </a:r>
            <a:r>
              <a:rPr lang="en-US" sz="4400" dirty="0" smtClean="0"/>
              <a:t>x</a:t>
            </a:r>
            <a:r>
              <a:rPr lang="en-US" sz="4400" u="sng" dirty="0" smtClean="0"/>
              <a:t>206</a:t>
            </a:r>
            <a:endParaRPr lang="en-US" sz="4400" u="sng" dirty="0"/>
          </a:p>
          <a:p>
            <a:r>
              <a:rPr lang="en-US" sz="4400" dirty="0"/>
              <a:t>                          </a:t>
            </a:r>
            <a:r>
              <a:rPr lang="en-US" sz="4400" dirty="0" smtClean="0"/>
              <a:t>804</a:t>
            </a:r>
            <a:endParaRPr lang="en-US" sz="4400" dirty="0"/>
          </a:p>
          <a:p>
            <a:r>
              <a:rPr lang="en-US" sz="4400" dirty="0"/>
              <a:t>                      </a:t>
            </a:r>
            <a:r>
              <a:rPr lang="en-US" sz="4400" u="sng" dirty="0" smtClean="0"/>
              <a:t>2680</a:t>
            </a:r>
            <a:r>
              <a:rPr lang="en-US" sz="4400" dirty="0" smtClean="0"/>
              <a:t> </a:t>
            </a:r>
            <a:endParaRPr lang="en-US" sz="4400" dirty="0"/>
          </a:p>
          <a:p>
            <a:r>
              <a:rPr lang="en-US" sz="4400" dirty="0"/>
              <a:t>                      </a:t>
            </a:r>
            <a:r>
              <a:rPr lang="en-US" sz="4400" dirty="0" smtClean="0"/>
              <a:t>27604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895508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 Out Nines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134 </a:t>
            </a:r>
            <a:r>
              <a:rPr lang="en-US" dirty="0" smtClean="0">
                <a:sym typeface="Wingdings"/>
              </a:rPr>
              <a:t> 1 + 3 + 4 = 8.</a:t>
            </a:r>
          </a:p>
          <a:p>
            <a:r>
              <a:rPr lang="en-US" dirty="0" smtClean="0">
                <a:sym typeface="Wingdings"/>
              </a:rPr>
              <a:t>206  2 + 0 + 6 = 8.</a:t>
            </a:r>
          </a:p>
          <a:p>
            <a:r>
              <a:rPr lang="en-US" dirty="0" smtClean="0">
                <a:sym typeface="Wingdings"/>
              </a:rPr>
              <a:t>8x8 = 64  6 + 4 = 10  1 + 0 = 1.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27604  2 + 7 + 6 + 0 + 4 = 19  1 + 9 </a:t>
            </a:r>
          </a:p>
          <a:p>
            <a:r>
              <a:rPr lang="en-US" smtClean="0">
                <a:sym typeface="Wingdings"/>
              </a:rPr>
              <a:t>= 10  1 + 0 = 1.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438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works similarly with addition:</a:t>
            </a:r>
          </a:p>
          <a:p>
            <a:endParaRPr lang="en-US" dirty="0"/>
          </a:p>
          <a:p>
            <a:r>
              <a:rPr lang="en-US" dirty="0" smtClean="0"/>
              <a:t>547 </a:t>
            </a:r>
            <a:r>
              <a:rPr lang="en-US" dirty="0" smtClean="0">
                <a:sym typeface="Wingdings"/>
              </a:rPr>
              <a:t> 5 + 4 + 7 = 16      1 + 6  </a:t>
            </a:r>
            <a:r>
              <a:rPr lang="en-US" smtClean="0">
                <a:sym typeface="Wingdings"/>
              </a:rPr>
              <a:t>=    7</a:t>
            </a:r>
            <a:endParaRPr lang="en-US" dirty="0" smtClean="0">
              <a:sym typeface="Wingdings"/>
            </a:endParaRPr>
          </a:p>
          <a:p>
            <a:r>
              <a:rPr lang="en-US" u="sng" dirty="0" smtClean="0">
                <a:sym typeface="Wingdings"/>
              </a:rPr>
              <a:t>864</a:t>
            </a:r>
            <a:r>
              <a:rPr lang="en-US" dirty="0" smtClean="0">
                <a:sym typeface="Wingdings"/>
              </a:rPr>
              <a:t>  8 + 6 + 4 = 18      1 + 8  =    </a:t>
            </a:r>
            <a:r>
              <a:rPr lang="en-US" u="sng" dirty="0" smtClean="0">
                <a:sym typeface="Wingdings"/>
              </a:rPr>
              <a:t>9</a:t>
            </a:r>
          </a:p>
          <a:p>
            <a:r>
              <a:rPr lang="en-US" dirty="0" smtClean="0">
                <a:sym typeface="Wingdings"/>
              </a:rPr>
              <a:t>1411  1 + 4 + 1 + 1 = 7  = 1+6  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965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Field with 2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such system is “even” and “odd”.</a:t>
            </a:r>
          </a:p>
          <a:p>
            <a:endParaRPr lang="en-US" dirty="0"/>
          </a:p>
          <a:p>
            <a:r>
              <a:rPr lang="en-US" dirty="0" smtClean="0"/>
              <a:t>“Even” functions as zero, and “odd” is one.</a:t>
            </a:r>
          </a:p>
        </p:txBody>
      </p:sp>
    </p:spTree>
    <p:extLst>
      <p:ext uri="{BB962C8B-B14F-4D97-AF65-F5344CB8AC3E}">
        <p14:creationId xmlns:p14="http://schemas.microsoft.com/office/powerpoint/2010/main" val="165384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sz="6900" dirty="0" smtClean="0"/>
          </a:p>
          <a:p>
            <a:pPr marL="0" indent="0">
              <a:buNone/>
            </a:pPr>
            <a:r>
              <a:rPr lang="en-US" sz="6900" dirty="0" smtClean="0"/>
              <a:t>   </a:t>
            </a:r>
            <a:r>
              <a:rPr lang="en-US" sz="13500" dirty="0" smtClean="0"/>
              <a:t> 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sz="16000" dirty="0" smtClean="0"/>
              <a:t>B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sz="17600" dirty="0" smtClean="0"/>
              <a:t>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600" dirty="0" smtClean="0"/>
              <a:t> </a:t>
            </a:r>
            <a:r>
              <a:rPr lang="en-US" sz="17600" dirty="0"/>
              <a:t> </a:t>
            </a:r>
            <a:r>
              <a:rPr lang="en-US" sz="17600" dirty="0" smtClean="0"/>
              <a:t>D</a:t>
            </a:r>
          </a:p>
          <a:p>
            <a:endParaRPr lang="en-US" dirty="0"/>
          </a:p>
          <a:p>
            <a:endParaRPr lang="en-US" sz="6200" dirty="0" smtClean="0"/>
          </a:p>
          <a:p>
            <a:pPr marL="0" indent="0">
              <a:buNone/>
            </a:pPr>
            <a:r>
              <a:rPr lang="en-US" sz="6200" dirty="0" smtClean="0"/>
              <a:t>                    </a:t>
            </a:r>
            <a:r>
              <a:rPr lang="en-US" sz="19200" dirty="0" smtClean="0"/>
              <a:t>A &lt; B &lt; C &gt; D.      B = 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H="1" flipV="1">
            <a:off x="1944031" y="1936468"/>
            <a:ext cx="2743591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 flipV="1">
            <a:off x="1944031" y="2642064"/>
            <a:ext cx="3652896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44031" y="3331982"/>
            <a:ext cx="4546523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H="1" flipV="1">
            <a:off x="1944031" y="4189976"/>
            <a:ext cx="3652896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079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addition: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u="sng" dirty="0" smtClean="0"/>
              <a:t>even    </a:t>
            </a:r>
            <a:r>
              <a:rPr lang="en-US" sz="4800" u="sng" dirty="0" smtClean="0"/>
              <a:t>|</a:t>
            </a:r>
            <a:r>
              <a:rPr lang="en-US" u="sng" dirty="0" smtClean="0"/>
              <a:t>  odd</a:t>
            </a:r>
          </a:p>
          <a:p>
            <a:r>
              <a:rPr lang="en-US" dirty="0"/>
              <a:t> </a:t>
            </a:r>
            <a:r>
              <a:rPr lang="en-US" dirty="0" smtClean="0"/>
              <a:t>    even    </a:t>
            </a:r>
            <a:r>
              <a:rPr lang="en-US" sz="4800" dirty="0" smtClean="0"/>
              <a:t>|</a:t>
            </a:r>
            <a:r>
              <a:rPr lang="en-US" dirty="0" smtClean="0"/>
              <a:t>   even  </a:t>
            </a:r>
            <a:r>
              <a:rPr lang="en-US" sz="4800" dirty="0" smtClean="0"/>
              <a:t>|</a:t>
            </a:r>
            <a:r>
              <a:rPr lang="en-US" dirty="0" smtClean="0"/>
              <a:t> odd</a:t>
            </a:r>
          </a:p>
          <a:p>
            <a:r>
              <a:rPr lang="en-US" dirty="0"/>
              <a:t> </a:t>
            </a:r>
            <a:r>
              <a:rPr lang="en-US" dirty="0" smtClean="0"/>
              <a:t>     odd     </a:t>
            </a:r>
            <a:r>
              <a:rPr lang="en-US" sz="4800" dirty="0" smtClean="0"/>
              <a:t>|</a:t>
            </a:r>
            <a:r>
              <a:rPr lang="en-US" dirty="0" smtClean="0"/>
              <a:t>   odd    </a:t>
            </a:r>
            <a:r>
              <a:rPr lang="en-US" sz="4800" dirty="0" smtClean="0"/>
              <a:t>|</a:t>
            </a:r>
            <a:r>
              <a:rPr lang="en-US" dirty="0" smtClean="0"/>
              <a:t>even</a:t>
            </a:r>
          </a:p>
        </p:txBody>
      </p:sp>
    </p:spTree>
    <p:extLst>
      <p:ext uri="{BB962C8B-B14F-4D97-AF65-F5344CB8AC3E}">
        <p14:creationId xmlns:p14="http://schemas.microsoft.com/office/powerpoint/2010/main" val="12244530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multiplication: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      even   |   odd</a:t>
            </a:r>
          </a:p>
          <a:p>
            <a:r>
              <a:rPr lang="en-US" dirty="0"/>
              <a:t> </a:t>
            </a:r>
            <a:r>
              <a:rPr lang="en-US" dirty="0" smtClean="0"/>
              <a:t>    even | even   |  even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mtClean="0"/>
              <a:t>odd   |even    |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038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Summary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In the K-12 journey,</a:t>
            </a:r>
          </a:p>
          <a:p>
            <a:endParaRPr lang="en-US" sz="4400" dirty="0" smtClean="0"/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the concept of number undergoes</a:t>
            </a:r>
          </a:p>
          <a:p>
            <a:pPr marL="0" indent="0">
              <a:buNone/>
            </a:pP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two major transitions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02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Whole numbers    </a:t>
            </a:r>
            <a:r>
              <a:rPr lang="en-US" sz="4000" dirty="0" smtClean="0">
                <a:sym typeface="Wingdings"/>
              </a:rPr>
              <a:t>     Fractions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Count         Ratio/Multiplicative Comparison</a:t>
            </a:r>
          </a:p>
          <a:p>
            <a:endParaRPr lang="en-US" dirty="0">
              <a:sym typeface="Wingdings"/>
            </a:endParaRPr>
          </a:p>
          <a:p>
            <a:r>
              <a:rPr lang="en-US" sz="4000" dirty="0" smtClean="0">
                <a:sym typeface="Wingdings"/>
              </a:rPr>
              <a:t>Arithmetic       (symbolic) Algebra</a:t>
            </a:r>
          </a:p>
          <a:p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         </a:t>
            </a:r>
            <a:r>
              <a:rPr lang="en-US" sz="4000" dirty="0" smtClean="0">
                <a:sym typeface="Wingdings"/>
              </a:rPr>
              <a:t>Ratio         Symbols with rules</a:t>
            </a:r>
            <a:r>
              <a:rPr lang="en-US" dirty="0" smtClean="0">
                <a:sym typeface="Wingdings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317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Helping our students </a:t>
            </a:r>
          </a:p>
          <a:p>
            <a:pPr marL="0" indent="0">
              <a:buNone/>
            </a:pPr>
            <a:r>
              <a:rPr lang="en-US" sz="4000" dirty="0" smtClean="0"/>
              <a:t>    understand and negotiate </a:t>
            </a:r>
          </a:p>
          <a:p>
            <a:pPr marL="0" indent="0">
              <a:buNone/>
            </a:pPr>
            <a:r>
              <a:rPr lang="en-US" sz="4000" dirty="0" smtClean="0"/>
              <a:t>     these transitions 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   is an essential task </a:t>
            </a:r>
          </a:p>
          <a:p>
            <a:pPr marL="0" indent="0">
              <a:buNone/>
            </a:pPr>
            <a:r>
              <a:rPr lang="en-US" sz="4000" smtClean="0"/>
              <a:t>     of </a:t>
            </a:r>
            <a:r>
              <a:rPr lang="en-US" sz="4000" dirty="0" smtClean="0"/>
              <a:t>mathematics instruction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546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          Thank you!</a:t>
            </a:r>
          </a:p>
          <a:p>
            <a:endParaRPr lang="en-US" sz="6000" dirty="0"/>
          </a:p>
          <a:p>
            <a:r>
              <a:rPr lang="en-US" sz="6000" dirty="0" smtClean="0"/>
              <a:t>      And good luck!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9944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Properties of Measurement,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0" dirty="0" smtClean="0"/>
              <a:t>           Combination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3600" dirty="0" smtClean="0"/>
              <a:t>Measureable objects can be combined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 to give  a  combined measurement.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877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</a:t>
            </a:r>
          </a:p>
          <a:p>
            <a:endParaRPr lang="en-US" dirty="0"/>
          </a:p>
          <a:p>
            <a:r>
              <a:rPr lang="en-US" dirty="0" smtClean="0"/>
              <a:t>B</a:t>
            </a:r>
          </a:p>
          <a:p>
            <a:endParaRPr lang="en-US" dirty="0"/>
          </a:p>
          <a:p>
            <a:r>
              <a:rPr lang="en-US" dirty="0" smtClean="0"/>
              <a:t>A+B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18609" y="2367666"/>
            <a:ext cx="1834287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2896" y="4574133"/>
            <a:ext cx="2735753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18609" y="4574134"/>
            <a:ext cx="1834287" cy="4547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8609" y="3457420"/>
            <a:ext cx="2735753" cy="4547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3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Properties of Measurement,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</a:t>
            </a:r>
            <a:r>
              <a:rPr lang="en-US" sz="6000" dirty="0" smtClean="0"/>
              <a:t>Replication</a:t>
            </a:r>
          </a:p>
          <a:p>
            <a:endParaRPr lang="en-US" dirty="0"/>
          </a:p>
          <a:p>
            <a:r>
              <a:rPr lang="en-US" sz="3600" dirty="0" smtClean="0"/>
              <a:t>A measurable object can be replicated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 any desired (whole) number of times.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364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1811</Words>
  <Application>Microsoft Macintosh PowerPoint</Application>
  <PresentationFormat>On-screen Show (4:3)</PresentationFormat>
  <Paragraphs>383</Paragraphs>
  <Slides>65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7" baseType="lpstr">
      <vt:lpstr>Office Theme</vt:lpstr>
      <vt:lpstr>Equation</vt:lpstr>
      <vt:lpstr>Numbers</vt:lpstr>
      <vt:lpstr>PowerPoint Presentation</vt:lpstr>
      <vt:lpstr>Types of Measurement</vt:lpstr>
      <vt:lpstr>PowerPoint Presentation</vt:lpstr>
      <vt:lpstr>Key Properties of Measurement, I</vt:lpstr>
      <vt:lpstr>Length Comparison</vt:lpstr>
      <vt:lpstr>Key Properties of Measurement, II</vt:lpstr>
      <vt:lpstr>Length Combination</vt:lpstr>
      <vt:lpstr>Key Properties of Measurement, III</vt:lpstr>
      <vt:lpstr>Length Replication and Combination</vt:lpstr>
      <vt:lpstr>Key Properties of Measurement, IV</vt:lpstr>
      <vt:lpstr>Length Partitioning</vt:lpstr>
      <vt:lpstr>Numbers as Operators/Ratios/Multipliers</vt:lpstr>
      <vt:lpstr>PowerPoint Presentation</vt:lpstr>
      <vt:lpstr>Numbers from/in Measurement Summary</vt:lpstr>
      <vt:lpstr>Numbers and Quantities</vt:lpstr>
      <vt:lpstr>PowerPoint Presentation</vt:lpstr>
      <vt:lpstr>PowerPoint Presentation</vt:lpstr>
      <vt:lpstr>The quantity indicated by a number depends on the reference unit.</vt:lpstr>
      <vt:lpstr>Pedagogical Note</vt:lpstr>
      <vt:lpstr>PowerPoint Presentation</vt:lpstr>
      <vt:lpstr>PowerPoint Presentation</vt:lpstr>
      <vt:lpstr>The bugaboo in adding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Moral</vt:lpstr>
      <vt:lpstr>PowerPoint Presentation</vt:lpstr>
      <vt:lpstr>Number Line, I</vt:lpstr>
      <vt:lpstr>PowerPoint Presentation</vt:lpstr>
      <vt:lpstr>Number Line, II</vt:lpstr>
      <vt:lpstr>Number Line, III</vt:lpstr>
      <vt:lpstr>Part II</vt:lpstr>
      <vt:lpstr>PowerPoint Presentation</vt:lpstr>
      <vt:lpstr>Rules of Arithmetic</vt:lpstr>
      <vt:lpstr>Numbers for Mathematicians</vt:lpstr>
      <vt:lpstr>PowerPoint Presentation</vt:lpstr>
      <vt:lpstr>Examples of fields</vt:lpstr>
      <vt:lpstr>More Examples</vt:lpstr>
      <vt:lpstr>PowerPoint Presentation</vt:lpstr>
      <vt:lpstr>What is lost?</vt:lpstr>
      <vt:lpstr>PowerPoint Presentation</vt:lpstr>
      <vt:lpstr>PowerPoint Presentation</vt:lpstr>
      <vt:lpstr>PowerPoint Presentation</vt:lpstr>
      <vt:lpstr>PowerPoint Presentation</vt:lpstr>
      <vt:lpstr>Casting Out Nines</vt:lpstr>
      <vt:lpstr>PowerPoint Presentation</vt:lpstr>
      <vt:lpstr>PowerPoint Presentation</vt:lpstr>
      <vt:lpstr>EXAMPLE</vt:lpstr>
      <vt:lpstr>Cast Out Nines</vt:lpstr>
      <vt:lpstr>PowerPoint Presentation</vt:lpstr>
      <vt:lpstr>The Field with 2 Elements</vt:lpstr>
      <vt:lpstr>PowerPoint Presentation</vt:lpstr>
      <vt:lpstr>PowerPoint Presentation</vt:lpstr>
      <vt:lpstr>Summary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Roger Howe</dc:creator>
  <cp:lastModifiedBy>Roger Howe</cp:lastModifiedBy>
  <cp:revision>46</cp:revision>
  <dcterms:created xsi:type="dcterms:W3CDTF">2017-04-28T22:06:25Z</dcterms:created>
  <dcterms:modified xsi:type="dcterms:W3CDTF">2017-05-11T04:39:35Z</dcterms:modified>
</cp:coreProperties>
</file>